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68" r:id="rId2"/>
    <p:sldId id="288" r:id="rId3"/>
    <p:sldId id="371" r:id="rId4"/>
    <p:sldId id="367" r:id="rId5"/>
    <p:sldId id="268" r:id="rId6"/>
    <p:sldId id="312" r:id="rId7"/>
    <p:sldId id="315" r:id="rId8"/>
    <p:sldId id="314" r:id="rId9"/>
    <p:sldId id="313" r:id="rId10"/>
    <p:sldId id="283" r:id="rId11"/>
    <p:sldId id="335" r:id="rId12"/>
    <p:sldId id="334" r:id="rId13"/>
    <p:sldId id="337" r:id="rId14"/>
    <p:sldId id="336" r:id="rId15"/>
    <p:sldId id="354" r:id="rId16"/>
    <p:sldId id="355" r:id="rId17"/>
    <p:sldId id="356" r:id="rId18"/>
    <p:sldId id="284" r:id="rId19"/>
    <p:sldId id="266" r:id="rId20"/>
    <p:sldId id="289" r:id="rId21"/>
    <p:sldId id="338" r:id="rId22"/>
    <p:sldId id="286" r:id="rId23"/>
    <p:sldId id="290" r:id="rId24"/>
    <p:sldId id="291" r:id="rId25"/>
    <p:sldId id="292" r:id="rId26"/>
    <p:sldId id="293" r:id="rId27"/>
    <p:sldId id="295" r:id="rId28"/>
    <p:sldId id="364" r:id="rId29"/>
    <p:sldId id="324" r:id="rId30"/>
    <p:sldId id="331" r:id="rId31"/>
    <p:sldId id="325" r:id="rId32"/>
    <p:sldId id="299" r:id="rId33"/>
    <p:sldId id="327" r:id="rId34"/>
    <p:sldId id="328" r:id="rId35"/>
    <p:sldId id="372" r:id="rId36"/>
    <p:sldId id="341" r:id="rId37"/>
    <p:sldId id="342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7" r:id="rId46"/>
    <p:sldId id="343" r:id="rId47"/>
    <p:sldId id="344" r:id="rId48"/>
    <p:sldId id="345" r:id="rId49"/>
    <p:sldId id="346" r:id="rId50"/>
    <p:sldId id="365" r:id="rId51"/>
    <p:sldId id="357" r:id="rId52"/>
    <p:sldId id="358" r:id="rId53"/>
    <p:sldId id="349" r:id="rId54"/>
    <p:sldId id="369" r:id="rId55"/>
    <p:sldId id="329" r:id="rId56"/>
    <p:sldId id="332" r:id="rId57"/>
    <p:sldId id="318" r:id="rId58"/>
    <p:sldId id="319" r:id="rId59"/>
    <p:sldId id="320" r:id="rId60"/>
    <p:sldId id="322" r:id="rId61"/>
    <p:sldId id="296" r:id="rId62"/>
    <p:sldId id="297" r:id="rId63"/>
    <p:sldId id="366" r:id="rId64"/>
    <p:sldId id="351" r:id="rId65"/>
    <p:sldId id="352" r:id="rId66"/>
    <p:sldId id="326" r:id="rId67"/>
    <p:sldId id="300" r:id="rId68"/>
    <p:sldId id="303" r:id="rId69"/>
    <p:sldId id="373" r:id="rId70"/>
    <p:sldId id="311" r:id="rId71"/>
    <p:sldId id="271" r:id="rId72"/>
    <p:sldId id="330" r:id="rId73"/>
    <p:sldId id="273" r:id="rId74"/>
  </p:sldIdLst>
  <p:sldSz cx="18288000" cy="10287000"/>
  <p:notesSz cx="6858000" cy="9144000"/>
  <p:embeddedFontLst>
    <p:embeddedFont>
      <p:font typeface="Arial Unicode MS" panose="020B0604020202020204" pitchFamily="34" charset="-128"/>
      <p:regular r:id="rId75"/>
    </p:embeddedFont>
    <p:embeddedFont>
      <p:font typeface="Bahnschrift SemiLight" panose="020B0502040204020203" pitchFamily="34" charset="0"/>
      <p:regular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orbel Light" panose="020B0303020204020204" pitchFamily="34" charset="0"/>
      <p:regular r:id="rId81"/>
      <p:italic r:id="rId82"/>
    </p:embeddedFont>
    <p:embeddedFont>
      <p:font typeface="Fira Sans Bold Bold" panose="020B0604020202020204" charset="0"/>
      <p:regular r:id="rId83"/>
    </p:embeddedFont>
    <p:embeddedFont>
      <p:font typeface="Fira Sans Light" panose="020B0403050000020004" pitchFamily="34" charset="0"/>
      <p:regular r:id="rId84"/>
      <p:italic r:id="rId85"/>
    </p:embeddedFont>
    <p:embeddedFont>
      <p:font typeface="Fira Sans Light Bold" panose="020B0604020202020204" charset="0"/>
      <p:regular r:id="rId86"/>
    </p:embeddedFont>
    <p:embeddedFont>
      <p:font typeface="Fira Sans Medium" panose="020B0603050000020004" pitchFamily="34" charset="0"/>
      <p:regular r:id="rId87"/>
      <p:italic r:id="rId88"/>
    </p:embeddedFont>
    <p:embeddedFont>
      <p:font typeface="Fira Sans Medium Bold" panose="020B0604020202020204" charset="0"/>
      <p:regular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66CB"/>
    <a:srgbClr val="F9FBFA"/>
    <a:srgbClr val="000000"/>
    <a:srgbClr val="023C6F"/>
    <a:srgbClr val="E8E9EB"/>
    <a:srgbClr val="DCD1CC"/>
    <a:srgbClr val="F7F7F7"/>
    <a:srgbClr val="EBE5D9"/>
    <a:srgbClr val="DBD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5529" autoAdjust="0"/>
  </p:normalViewPr>
  <p:slideViewPr>
    <p:cSldViewPr>
      <p:cViewPr varScale="1">
        <p:scale>
          <a:sx n="60" d="100"/>
          <a:sy n="60" d="100"/>
        </p:scale>
        <p:origin x="149" y="48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93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ology.org/breusch-pagan-test/" TargetMode="External"/><Relationship Id="rId3" Type="http://schemas.openxmlformats.org/officeDocument/2006/relationships/hyperlink" Target="https://www.investopedia.com/terms/m/multicollinearity.asp" TargetMode="External"/><Relationship Id="rId7" Type="http://schemas.openxmlformats.org/officeDocument/2006/relationships/hyperlink" Target="https://ebrary.net/1022/economics/detection_autocorrelation" TargetMode="External"/><Relationship Id="rId2" Type="http://schemas.openxmlformats.org/officeDocument/2006/relationships/hyperlink" Target="https://statanalytica.com/blog/how-to-perform-linear-regression-in-r-programmin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cs.uci.edu/~jutts/110/Lecture3.pdf" TargetMode="External"/><Relationship Id="rId5" Type="http://schemas.openxmlformats.org/officeDocument/2006/relationships/hyperlink" Target="https://www.statology.org/heteroscedasticity-regression/" TargetMode="External"/><Relationship Id="rId10" Type="http://schemas.openxmlformats.org/officeDocument/2006/relationships/hyperlink" Target="https://www.wikipedia.org/" TargetMode="External"/><Relationship Id="rId4" Type="http://schemas.openxmlformats.org/officeDocument/2006/relationships/hyperlink" Target="https://online.stat.psu.edu/stat501/lesson/12/12.1" TargetMode="External"/><Relationship Id="rId9" Type="http://schemas.openxmlformats.org/officeDocument/2006/relationships/hyperlink" Target="http://www.statistics4u.info/fundstat_eng/ee_shapiro_wilk_test.html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2201102"/>
            <a:ext cx="12855401" cy="8428798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55F646CD-ED37-4193-A8FA-BA4287975404}"/>
              </a:ext>
            </a:extLst>
          </p:cNvPr>
          <p:cNvGrpSpPr/>
          <p:nvPr/>
        </p:nvGrpSpPr>
        <p:grpSpPr>
          <a:xfrm>
            <a:off x="8456182" y="-571500"/>
            <a:ext cx="14175218" cy="11400367"/>
            <a:chOff x="-71814" y="42889"/>
            <a:chExt cx="6679670" cy="5372100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15F39A-7F5A-4A5F-B8B4-DD0F95018989}"/>
                </a:ext>
              </a:extLst>
            </p:cNvPr>
            <p:cNvSpPr/>
            <p:nvPr/>
          </p:nvSpPr>
          <p:spPr>
            <a:xfrm>
              <a:off x="-71814" y="42889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grpFill/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600200" y="945522"/>
            <a:ext cx="143256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6"/>
              </a:lnSpc>
              <a:spcBef>
                <a:spcPct val="0"/>
              </a:spcBef>
            </a:pPr>
            <a:r>
              <a:rPr lang="en-US" sz="3904" dirty="0">
                <a:solidFill>
                  <a:srgbClr val="000000"/>
                </a:solidFill>
                <a:latin typeface="Fira Sans Bold Bold"/>
              </a:rPr>
              <a:t>Indian Statistical Institute, Delhi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76300" y="4229100"/>
            <a:ext cx="7962900" cy="5856868"/>
            <a:chOff x="-203200" y="678843"/>
            <a:chExt cx="10617200" cy="7809156"/>
          </a:xfrm>
        </p:grpSpPr>
        <p:sp>
          <p:nvSpPr>
            <p:cNvPr id="9" name="TextBox 9"/>
            <p:cNvSpPr txBox="1"/>
            <p:nvPr/>
          </p:nvSpPr>
          <p:spPr>
            <a:xfrm>
              <a:off x="-203200" y="678843"/>
              <a:ext cx="10617200" cy="36539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10999"/>
                </a:lnSpc>
              </a:pPr>
              <a:r>
                <a:rPr lang="en-US" sz="8000" u="none" spc="299" dirty="0">
                  <a:solidFill>
                    <a:srgbClr val="FFFFFF"/>
                  </a:solidFill>
                  <a:latin typeface="Fira Sans Bold Bold"/>
                </a:rPr>
                <a:t>ANALYSIS OF OCTANE RATING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860442"/>
              <a:ext cx="9897069" cy="2627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FFFFFF"/>
                  </a:solidFill>
                  <a:latin typeface="Fira Sans Light Bold"/>
                </a:rPr>
                <a:t>Presented by: </a:t>
              </a: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FFFFFF"/>
                  </a:solidFill>
                  <a:latin typeface="Fira Sans Light Bold"/>
                </a:rPr>
                <a:t>Vicky Gupta</a:t>
              </a: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latin typeface="Fira Sans Light Bold"/>
                </a:rPr>
                <a:t>Mainack</a:t>
              </a:r>
              <a:r>
                <a:rPr lang="en-US" sz="2800" dirty="0">
                  <a:solidFill>
                    <a:srgbClr val="FFFFFF"/>
                  </a:solidFill>
                  <a:latin typeface="Fira Sans Light Bold"/>
                </a:rPr>
                <a:t> Paul</a:t>
              </a:r>
            </a:p>
            <a:p>
              <a:pPr marL="0" lvl="0" indent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FFFFFF"/>
                  </a:solidFill>
                  <a:latin typeface="Fira Sans Light Bold"/>
                </a:rPr>
                <a:t>Goda Venkata Adithya Tarun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3833FCE-A71F-45E6-88B2-8D53C4BFC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6" y="525665"/>
            <a:ext cx="1291408" cy="14627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2FCD4-800E-4DE1-8AA0-416AFB049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228600" y="2393640"/>
            <a:ext cx="8526264" cy="5032508"/>
          </a:xfrm>
          <a:prstGeom prst="rect">
            <a:avLst/>
          </a:prstGeom>
        </p:spPr>
      </p:pic>
      <p:grpSp>
        <p:nvGrpSpPr>
          <p:cNvPr id="80" name="Group 10">
            <a:extLst>
              <a:ext uri="{FF2B5EF4-FFF2-40B4-BE49-F238E27FC236}">
                <a16:creationId xmlns:a16="http://schemas.microsoft.com/office/drawing/2014/main" id="{7D86EB64-56BE-4BC6-8D39-261A25CAA91A}"/>
              </a:ext>
            </a:extLst>
          </p:cNvPr>
          <p:cNvGrpSpPr/>
          <p:nvPr/>
        </p:nvGrpSpPr>
        <p:grpSpPr>
          <a:xfrm rot="10800000">
            <a:off x="-1219200" y="8115300"/>
            <a:ext cx="21107400" cy="2622331"/>
            <a:chOff x="0" y="0"/>
            <a:chExt cx="47470215" cy="5372100"/>
          </a:xfrm>
        </p:grpSpPr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BE52D86-E55A-4958-B019-35282B93E1B0}"/>
                </a:ext>
              </a:extLst>
            </p:cNvPr>
            <p:cNvSpPr/>
            <p:nvPr/>
          </p:nvSpPr>
          <p:spPr>
            <a:xfrm>
              <a:off x="0" y="0"/>
              <a:ext cx="47470216" cy="5372100"/>
            </a:xfrm>
            <a:custGeom>
              <a:avLst/>
              <a:gdLst/>
              <a:ahLst/>
              <a:cxnLst/>
              <a:rect l="l" t="t" r="r" b="b"/>
              <a:pathLst>
                <a:path w="47470216" h="5372100">
                  <a:moveTo>
                    <a:pt x="4591954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919544" y="5372100"/>
                  </a:lnTo>
                  <a:lnTo>
                    <a:pt x="47470216" y="2686050"/>
                  </a:lnTo>
                  <a:lnTo>
                    <a:pt x="4591954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85800" y="109242"/>
            <a:ext cx="16427070" cy="1214812"/>
            <a:chOff x="54788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1496760-236F-43C2-8601-E4C76EA79441}"/>
              </a:ext>
            </a:extLst>
          </p:cNvPr>
          <p:cNvSpPr txBox="1"/>
          <p:nvPr/>
        </p:nvSpPr>
        <p:spPr>
          <a:xfrm>
            <a:off x="8077200" y="8161862"/>
            <a:ext cx="3657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  <a:latin typeface="Bahnschrift SemiLight" panose="020B0502040204020203" pitchFamily="34" charset="0"/>
              </a:defRPr>
            </a:lvl1pPr>
          </a:lstStyle>
          <a:p>
            <a:r>
              <a:rPr lang="en-US" dirty="0"/>
              <a:t>Mean	:	91.84988</a:t>
            </a:r>
          </a:p>
          <a:p>
            <a:r>
              <a:rPr lang="en-US" dirty="0"/>
              <a:t>Q1	:	90.8125</a:t>
            </a:r>
          </a:p>
          <a:p>
            <a:r>
              <a:rPr lang="en-US" dirty="0"/>
              <a:t>Q2	:	91.735</a:t>
            </a:r>
          </a:p>
          <a:p>
            <a:r>
              <a:rPr lang="en-US" dirty="0"/>
              <a:t>Q3	:	92.4975</a:t>
            </a:r>
          </a:p>
          <a:p>
            <a:r>
              <a:rPr lang="en-US" dirty="0"/>
              <a:t>POP	:	75, 76 &amp; 77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8"/>
          <a:stretch/>
        </p:blipFill>
        <p:spPr>
          <a:xfrm>
            <a:off x="8619960" y="2136582"/>
            <a:ext cx="9668040" cy="5546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704" y="301149"/>
            <a:ext cx="5918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OCTANE RATING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B9F6C19-F282-48BF-A5D5-F8E68A4F0236}"/>
              </a:ext>
            </a:extLst>
          </p:cNvPr>
          <p:cNvSpPr txBox="1"/>
          <p:nvPr/>
        </p:nvSpPr>
        <p:spPr>
          <a:xfrm>
            <a:off x="13332597" y="7548322"/>
            <a:ext cx="473390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Fira Sans Light"/>
              </a:rPr>
              <a:t>OR</a:t>
            </a:r>
            <a:endParaRPr lang="en-US" sz="2400" u="none" dirty="0">
              <a:solidFill>
                <a:srgbClr val="000000"/>
              </a:solidFill>
              <a:latin typeface="Fir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812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Scatter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OR vs. A1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FA951-F93D-4C62-BAAC-7C0002AF1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0" r="19304" b="17584"/>
          <a:stretch/>
        </p:blipFill>
        <p:spPr>
          <a:xfrm>
            <a:off x="2584926" y="3823458"/>
            <a:ext cx="13118148" cy="617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Scatter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OR vs. A2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79C26-62EA-4446-8A6A-2F883E084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83" r="20865" b="17817"/>
          <a:stretch/>
        </p:blipFill>
        <p:spPr>
          <a:xfrm>
            <a:off x="2725465" y="3823458"/>
            <a:ext cx="12837069" cy="61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Scatter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OR vs. A3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F732D-B5B7-4A76-9BDD-3D28167C7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5" r="21223" b="17584"/>
          <a:stretch/>
        </p:blipFill>
        <p:spPr>
          <a:xfrm>
            <a:off x="2608457" y="3823458"/>
            <a:ext cx="1307108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71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Scatter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OR vs. A4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E07DA-3A64-4FEE-B64E-1D243A4CA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1" r="20583" b="17584"/>
          <a:stretch/>
        </p:blipFill>
        <p:spPr>
          <a:xfrm>
            <a:off x="2505300" y="3548614"/>
            <a:ext cx="13277400" cy="63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FE03D-709C-4083-8B07-4E677B54C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83" b="20607"/>
          <a:stretch/>
        </p:blipFill>
        <p:spPr>
          <a:xfrm>
            <a:off x="838200" y="2565481"/>
            <a:ext cx="16459200" cy="7547596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Partial Residual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8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D78D94A-8F81-4EA4-AA72-B43F97298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75" r="60404" b="20268"/>
          <a:stretch/>
        </p:blipFill>
        <p:spPr>
          <a:xfrm>
            <a:off x="9508451" y="2619916"/>
            <a:ext cx="7560349" cy="7400384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Added Variable Plots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13596-DE30-44FE-8043-B05B892A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8" r="59824" b="59345"/>
          <a:stretch/>
        </p:blipFill>
        <p:spPr>
          <a:xfrm>
            <a:off x="914400" y="2630473"/>
            <a:ext cx="7848600" cy="73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6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53FD0F-AA48-4ABE-9A46-A5E638C81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6" t="41281" r="19193" b="20267"/>
          <a:stretch/>
        </p:blipFill>
        <p:spPr>
          <a:xfrm>
            <a:off x="9220200" y="2576913"/>
            <a:ext cx="8001000" cy="7469293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Added Variable Plots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32535F-0723-42B8-A30E-A384AB733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6" t="2828" r="19193" b="58719"/>
          <a:stretch/>
        </p:blipFill>
        <p:spPr>
          <a:xfrm>
            <a:off x="838200" y="2694729"/>
            <a:ext cx="7772400" cy="7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8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588FAF-14AE-481E-BAFB-FCA0F4C4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53" y="2429971"/>
            <a:ext cx="9215655" cy="5183806"/>
          </a:xfrm>
          <a:prstGeom prst="rect">
            <a:avLst/>
          </a:prstGeom>
          <a:effectLst>
            <a:softEdge rad="88900"/>
          </a:effectLst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12933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699" y="2423397"/>
            <a:ext cx="7887254" cy="3432885"/>
            <a:chOff x="-1" y="66675"/>
            <a:chExt cx="10516338" cy="457717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10516337" cy="30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Fitting Least Squares Model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025FDED6-D952-4103-AD88-A3583928E68E}"/>
              </a:ext>
            </a:extLst>
          </p:cNvPr>
          <p:cNvSpPr txBox="1"/>
          <p:nvPr/>
        </p:nvSpPr>
        <p:spPr>
          <a:xfrm>
            <a:off x="1028699" y="5386410"/>
            <a:ext cx="6690795" cy="97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“All models are </a:t>
            </a:r>
            <a:r>
              <a:rPr lang="en-US" sz="2800" b="1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wrong, b</a:t>
            </a: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ut some are useful.”</a:t>
            </a:r>
          </a:p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				-George E. P. Box</a:t>
            </a:r>
            <a:endParaRPr lang="en-US" sz="2800" b="1" u="none" spc="-60" dirty="0">
              <a:solidFill>
                <a:srgbClr val="FFFFFF"/>
              </a:solidFill>
              <a:latin typeface="Corbel Light" panose="020B03030202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4C2B13-E6AA-40EA-AD85-EC6A483D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4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16230600" cy="11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836B2"/>
                </a:solidFill>
                <a:latin typeface="Fira Sans Medium Bold"/>
              </a:rPr>
              <a:t>Assumptions</a:t>
            </a:r>
          </a:p>
        </p:txBody>
      </p:sp>
      <p:sp>
        <p:nvSpPr>
          <p:cNvPr id="3" name="AutoShape 3"/>
          <p:cNvSpPr/>
          <p:nvPr/>
        </p:nvSpPr>
        <p:spPr>
          <a:xfrm>
            <a:off x="729205" y="5125219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6403653" y="5125219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12078101" y="5125219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12078101" y="2809341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729205" y="2809341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1584010" y="3383090"/>
            <a:ext cx="3922380" cy="8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regression model is linear in parameters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403653" y="2809341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15" name="Group 15"/>
          <p:cNvGrpSpPr/>
          <p:nvPr/>
        </p:nvGrpSpPr>
        <p:grpSpPr>
          <a:xfrm>
            <a:off x="1028700" y="3144397"/>
            <a:ext cx="4881704" cy="173356"/>
            <a:chOff x="0" y="0"/>
            <a:chExt cx="6508939" cy="231141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703148" y="3144397"/>
            <a:ext cx="4881704" cy="173356"/>
            <a:chOff x="0" y="0"/>
            <a:chExt cx="6508939" cy="231141"/>
          </a:xfrm>
        </p:grpSpPr>
        <p:sp>
          <p:nvSpPr>
            <p:cNvPr id="19" name="AutoShape 19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2377596" y="3144397"/>
            <a:ext cx="4881704" cy="173356"/>
            <a:chOff x="0" y="0"/>
            <a:chExt cx="6508939" cy="231141"/>
          </a:xfrm>
        </p:grpSpPr>
        <p:sp>
          <p:nvSpPr>
            <p:cNvPr id="22" name="AutoShape 22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028700" y="5427280"/>
            <a:ext cx="4881704" cy="173356"/>
            <a:chOff x="0" y="0"/>
            <a:chExt cx="6508939" cy="231141"/>
          </a:xfrm>
        </p:grpSpPr>
        <p:sp>
          <p:nvSpPr>
            <p:cNvPr id="25" name="AutoShape 25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6703148" y="5427280"/>
            <a:ext cx="4881704" cy="173356"/>
            <a:chOff x="0" y="0"/>
            <a:chExt cx="6508939" cy="231141"/>
          </a:xfrm>
        </p:grpSpPr>
        <p:sp>
          <p:nvSpPr>
            <p:cNvPr id="28" name="AutoShape 28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9" name="AutoShape 29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2377596" y="5427280"/>
            <a:ext cx="4881704" cy="173356"/>
            <a:chOff x="0" y="0"/>
            <a:chExt cx="6508939" cy="231141"/>
          </a:xfrm>
        </p:grpSpPr>
        <p:sp>
          <p:nvSpPr>
            <p:cNvPr id="31" name="AutoShape 31"/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33" name="AutoShape 3">
            <a:extLst>
              <a:ext uri="{FF2B5EF4-FFF2-40B4-BE49-F238E27FC236}">
                <a16:creationId xmlns:a16="http://schemas.microsoft.com/office/drawing/2014/main" id="{DD94867F-72CB-4594-A495-F7951501E34F}"/>
              </a:ext>
            </a:extLst>
          </p:cNvPr>
          <p:cNvSpPr/>
          <p:nvPr/>
        </p:nvSpPr>
        <p:spPr>
          <a:xfrm>
            <a:off x="729205" y="7441097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34" name="AutoShape 5">
            <a:extLst>
              <a:ext uri="{FF2B5EF4-FFF2-40B4-BE49-F238E27FC236}">
                <a16:creationId xmlns:a16="http://schemas.microsoft.com/office/drawing/2014/main" id="{1FCEC56C-3D00-4EDC-B7D7-0C7168EA338F}"/>
              </a:ext>
            </a:extLst>
          </p:cNvPr>
          <p:cNvSpPr/>
          <p:nvPr/>
        </p:nvSpPr>
        <p:spPr>
          <a:xfrm>
            <a:off x="6403653" y="7441097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7EE1F77D-86B7-4B8D-87A7-EDA2E438F443}"/>
              </a:ext>
            </a:extLst>
          </p:cNvPr>
          <p:cNvSpPr/>
          <p:nvPr/>
        </p:nvSpPr>
        <p:spPr>
          <a:xfrm>
            <a:off x="12078101" y="7441097"/>
            <a:ext cx="5480694" cy="1679999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D7A9ED6A-43F5-4F6C-8489-4654D6BE59B5}"/>
              </a:ext>
            </a:extLst>
          </p:cNvPr>
          <p:cNvGrpSpPr/>
          <p:nvPr/>
        </p:nvGrpSpPr>
        <p:grpSpPr>
          <a:xfrm>
            <a:off x="1028700" y="7743158"/>
            <a:ext cx="4881704" cy="173356"/>
            <a:chOff x="0" y="0"/>
            <a:chExt cx="6508939" cy="231141"/>
          </a:xfrm>
        </p:grpSpPr>
        <p:sp>
          <p:nvSpPr>
            <p:cNvPr id="37" name="AutoShape 25">
              <a:extLst>
                <a:ext uri="{FF2B5EF4-FFF2-40B4-BE49-F238E27FC236}">
                  <a16:creationId xmlns:a16="http://schemas.microsoft.com/office/drawing/2014/main" id="{DE49D7A2-E7B5-4C11-B093-216179BB69E5}"/>
                </a:ext>
              </a:extLst>
            </p:cNvPr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38" name="AutoShape 26">
              <a:extLst>
                <a:ext uri="{FF2B5EF4-FFF2-40B4-BE49-F238E27FC236}">
                  <a16:creationId xmlns:a16="http://schemas.microsoft.com/office/drawing/2014/main" id="{A4C8CC79-1B01-42FA-9C6E-F9BA8CE29EBC}"/>
                </a:ext>
              </a:extLst>
            </p:cNvPr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39" name="Group 27">
            <a:extLst>
              <a:ext uri="{FF2B5EF4-FFF2-40B4-BE49-F238E27FC236}">
                <a16:creationId xmlns:a16="http://schemas.microsoft.com/office/drawing/2014/main" id="{A0D09D6C-85E6-4BC8-AA27-879FAF25DE3A}"/>
              </a:ext>
            </a:extLst>
          </p:cNvPr>
          <p:cNvGrpSpPr/>
          <p:nvPr/>
        </p:nvGrpSpPr>
        <p:grpSpPr>
          <a:xfrm>
            <a:off x="6703148" y="7743158"/>
            <a:ext cx="4881704" cy="173356"/>
            <a:chOff x="0" y="0"/>
            <a:chExt cx="6508939" cy="231141"/>
          </a:xfrm>
        </p:grpSpPr>
        <p:sp>
          <p:nvSpPr>
            <p:cNvPr id="40" name="AutoShape 28">
              <a:extLst>
                <a:ext uri="{FF2B5EF4-FFF2-40B4-BE49-F238E27FC236}">
                  <a16:creationId xmlns:a16="http://schemas.microsoft.com/office/drawing/2014/main" id="{CF38F350-EBF2-4592-ADB4-A29B6130A83A}"/>
                </a:ext>
              </a:extLst>
            </p:cNvPr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41" name="AutoShape 29">
              <a:extLst>
                <a:ext uri="{FF2B5EF4-FFF2-40B4-BE49-F238E27FC236}">
                  <a16:creationId xmlns:a16="http://schemas.microsoft.com/office/drawing/2014/main" id="{79416115-8080-45C5-BB74-85D5199C3F2C}"/>
                </a:ext>
              </a:extLst>
            </p:cNvPr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42" name="Group 30">
            <a:extLst>
              <a:ext uri="{FF2B5EF4-FFF2-40B4-BE49-F238E27FC236}">
                <a16:creationId xmlns:a16="http://schemas.microsoft.com/office/drawing/2014/main" id="{873A1A4E-1858-4D38-A8FA-095482DE2EA7}"/>
              </a:ext>
            </a:extLst>
          </p:cNvPr>
          <p:cNvGrpSpPr/>
          <p:nvPr/>
        </p:nvGrpSpPr>
        <p:grpSpPr>
          <a:xfrm>
            <a:off x="12377596" y="7743158"/>
            <a:ext cx="4881704" cy="173356"/>
            <a:chOff x="0" y="0"/>
            <a:chExt cx="6508939" cy="231141"/>
          </a:xfrm>
        </p:grpSpPr>
        <p:sp>
          <p:nvSpPr>
            <p:cNvPr id="43" name="AutoShape 31">
              <a:extLst>
                <a:ext uri="{FF2B5EF4-FFF2-40B4-BE49-F238E27FC236}">
                  <a16:creationId xmlns:a16="http://schemas.microsoft.com/office/drawing/2014/main" id="{14718FF8-2B0D-4054-97BC-F3769821FBB5}"/>
                </a:ext>
              </a:extLst>
            </p:cNvPr>
            <p:cNvSpPr/>
            <p:nvPr/>
          </p:nvSpPr>
          <p:spPr>
            <a:xfrm>
              <a:off x="0" y="0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44" name="AutoShape 32">
              <a:extLst>
                <a:ext uri="{FF2B5EF4-FFF2-40B4-BE49-F238E27FC236}">
                  <a16:creationId xmlns:a16="http://schemas.microsoft.com/office/drawing/2014/main" id="{C172C4B5-C4C5-4AE1-8A58-D04F5CA1DC7F}"/>
                </a:ext>
              </a:extLst>
            </p:cNvPr>
            <p:cNvSpPr/>
            <p:nvPr/>
          </p:nvSpPr>
          <p:spPr>
            <a:xfrm>
              <a:off x="740414" y="77471"/>
              <a:ext cx="5768525" cy="0"/>
            </a:xfrm>
            <a:prstGeom prst="line">
              <a:avLst/>
            </a:prstGeom>
            <a:ln w="76200" cap="rnd">
              <a:solidFill>
                <a:srgbClr val="86C7ED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45" name="TextBox 11">
            <a:extLst>
              <a:ext uri="{FF2B5EF4-FFF2-40B4-BE49-F238E27FC236}">
                <a16:creationId xmlns:a16="http://schemas.microsoft.com/office/drawing/2014/main" id="{4AB569D2-B1DB-42FF-9439-D8258FEF455E}"/>
              </a:ext>
            </a:extLst>
          </p:cNvPr>
          <p:cNvSpPr txBox="1"/>
          <p:nvPr/>
        </p:nvSpPr>
        <p:spPr>
          <a:xfrm>
            <a:off x="7258458" y="3382197"/>
            <a:ext cx="3922380" cy="8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regressors are fixed or measured without error</a:t>
            </a: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88060137-60C7-4DA9-A9E2-E82917049AEB}"/>
              </a:ext>
            </a:extLst>
          </p:cNvPr>
          <p:cNvSpPr txBox="1"/>
          <p:nvPr/>
        </p:nvSpPr>
        <p:spPr>
          <a:xfrm>
            <a:off x="12932906" y="3600205"/>
            <a:ext cx="3922380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mean of errors </a:t>
            </a:r>
            <a:r>
              <a:rPr lang="el-GR" sz="2400" u="none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 is zero</a:t>
            </a:r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7F6AF67A-C0CE-49DE-8916-95F41326CF58}"/>
              </a:ext>
            </a:extLst>
          </p:cNvPr>
          <p:cNvSpPr txBox="1"/>
          <p:nvPr/>
        </p:nvSpPr>
        <p:spPr>
          <a:xfrm>
            <a:off x="1584010" y="5941014"/>
            <a:ext cx="4207190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errors are homoscedastic</a:t>
            </a: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B3B7FBEA-D312-4631-893A-38234BA4A758}"/>
              </a:ext>
            </a:extLst>
          </p:cNvPr>
          <p:cNvSpPr txBox="1"/>
          <p:nvPr/>
        </p:nvSpPr>
        <p:spPr>
          <a:xfrm>
            <a:off x="7258458" y="5941014"/>
            <a:ext cx="4207190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errors are uncorrelated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200BDCE6-0B0C-41C2-BCEE-0E006726E605}"/>
              </a:ext>
            </a:extLst>
          </p:cNvPr>
          <p:cNvSpPr txBox="1"/>
          <p:nvPr/>
        </p:nvSpPr>
        <p:spPr>
          <a:xfrm>
            <a:off x="12937081" y="7973491"/>
            <a:ext cx="4326394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no. of observations is greater than no. of parameters</a:t>
            </a:r>
          </a:p>
        </p:txBody>
      </p:sp>
      <p:sp>
        <p:nvSpPr>
          <p:cNvPr id="50" name="TextBox 11">
            <a:extLst>
              <a:ext uri="{FF2B5EF4-FFF2-40B4-BE49-F238E27FC236}">
                <a16:creationId xmlns:a16="http://schemas.microsoft.com/office/drawing/2014/main" id="{E65CA091-7E4D-42D6-87D2-00783B3C22DC}"/>
              </a:ext>
            </a:extLst>
          </p:cNvPr>
          <p:cNvSpPr txBox="1"/>
          <p:nvPr/>
        </p:nvSpPr>
        <p:spPr>
          <a:xfrm>
            <a:off x="1584010" y="8038884"/>
            <a:ext cx="3922380" cy="8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There is no correlation between the regressors</a:t>
            </a: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9B1B7197-00FD-4463-873A-9EEF3DDBA3CF}"/>
              </a:ext>
            </a:extLst>
          </p:cNvPr>
          <p:cNvSpPr txBox="1"/>
          <p:nvPr/>
        </p:nvSpPr>
        <p:spPr>
          <a:xfrm>
            <a:off x="7258458" y="8191500"/>
            <a:ext cx="3922380" cy="4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error </a:t>
            </a:r>
            <a:r>
              <a:rPr lang="el-GR" sz="2400" u="none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 ~ MVN(0, </a:t>
            </a:r>
            <a:r>
              <a:rPr lang="el-GR" sz="2400" u="none" dirty="0">
                <a:solidFill>
                  <a:srgbClr val="000000"/>
                </a:solidFill>
                <a:latin typeface="Fira Sans Light"/>
              </a:rPr>
              <a:t>σ</a:t>
            </a:r>
            <a:r>
              <a:rPr lang="en-US" sz="2400" u="none" baseline="30000" dirty="0">
                <a:solidFill>
                  <a:srgbClr val="000000"/>
                </a:solidFill>
                <a:latin typeface="Fira Sans Light"/>
              </a:rPr>
              <a:t>2</a:t>
            </a: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I</a:t>
            </a:r>
            <a:r>
              <a:rPr lang="en-US" sz="2400" u="none" baseline="-25000" dirty="0">
                <a:solidFill>
                  <a:srgbClr val="000000"/>
                </a:solidFill>
                <a:latin typeface="Fira Sans Light"/>
              </a:rPr>
              <a:t>n</a:t>
            </a: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)</a:t>
            </a:r>
          </a:p>
        </p:txBody>
      </p:sp>
      <p:sp>
        <p:nvSpPr>
          <p:cNvPr id="53" name="TextBox 11">
            <a:extLst>
              <a:ext uri="{FF2B5EF4-FFF2-40B4-BE49-F238E27FC236}">
                <a16:creationId xmlns:a16="http://schemas.microsoft.com/office/drawing/2014/main" id="{C0448674-E9FE-464F-812C-D02D72A3D2AB}"/>
              </a:ext>
            </a:extLst>
          </p:cNvPr>
          <p:cNvSpPr txBox="1"/>
          <p:nvPr/>
        </p:nvSpPr>
        <p:spPr>
          <a:xfrm>
            <a:off x="12932906" y="5723006"/>
            <a:ext cx="3610846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The errors and regressors are independent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3D8FB88-2722-4A48-A861-0334EA5BF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85219" y="4936455"/>
            <a:ext cx="3802610" cy="67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dirty="0">
                <a:solidFill>
                  <a:srgbClr val="FFFFFF"/>
                </a:solidFill>
                <a:latin typeface="Fira Sans Medium"/>
              </a:rPr>
              <a:t>Octane Rating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97990" y="602838"/>
            <a:ext cx="5492020" cy="1492662"/>
            <a:chOff x="0" y="0"/>
            <a:chExt cx="7322694" cy="19902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322694" cy="1990216"/>
              <a:chOff x="0" y="0"/>
              <a:chExt cx="19765814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158370" y="724528"/>
              <a:ext cx="5005954" cy="53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Amount of Material 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51224" y="4587669"/>
            <a:ext cx="5492020" cy="1492662"/>
            <a:chOff x="0" y="0"/>
            <a:chExt cx="7322694" cy="199021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322694" cy="1990216"/>
              <a:chOff x="0" y="0"/>
              <a:chExt cx="19765814" cy="5372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158369" y="730669"/>
              <a:ext cx="500595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Amount of Material 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97990" y="8233065"/>
            <a:ext cx="5492020" cy="1492662"/>
            <a:chOff x="0" y="0"/>
            <a:chExt cx="7322694" cy="19902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322694" cy="1990216"/>
              <a:chOff x="0" y="0"/>
              <a:chExt cx="19765814" cy="5372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158370" y="724528"/>
              <a:ext cx="5005954" cy="53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Amount of Material 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4756" y="4587669"/>
            <a:ext cx="5492020" cy="1492662"/>
            <a:chOff x="0" y="0"/>
            <a:chExt cx="7322694" cy="199021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322694" cy="1990216"/>
              <a:chOff x="0" y="0"/>
              <a:chExt cx="19765814" cy="53721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765814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10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8215144" y="5372100"/>
                    </a:lnTo>
                    <a:lnTo>
                      <a:pt x="19765814" y="2686050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158371" y="465048"/>
              <a:ext cx="4975083" cy="106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Manufacturing Condition Rating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rot="2399684" flipH="1">
            <a:off x="11158001" y="4996274"/>
            <a:ext cx="945662" cy="769741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 rot="8355957" flipV="1">
            <a:off x="8539553" y="2587772"/>
            <a:ext cx="1468109" cy="1697055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 rot="-8400315">
            <a:off x="8680398" y="6376427"/>
            <a:ext cx="1226294" cy="1470593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 rot="-2444042">
            <a:off x="6220501" y="4909769"/>
            <a:ext cx="940142" cy="776662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1837C2-C681-4B52-889C-28F90765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3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205" r="32205"/>
          <a:stretch>
            <a:fillRect/>
          </a:stretch>
        </p:blipFill>
        <p:spPr>
          <a:xfrm>
            <a:off x="0" y="0"/>
            <a:ext cx="549144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470738" y="1168658"/>
            <a:ext cx="11131461" cy="1940149"/>
            <a:chOff x="0" y="66675"/>
            <a:chExt cx="11608919" cy="2586865"/>
          </a:xfrm>
        </p:grpSpPr>
        <p:sp>
          <p:nvSpPr>
            <p:cNvPr id="4" name="TextBox 4"/>
            <p:cNvSpPr txBox="1"/>
            <p:nvPr/>
          </p:nvSpPr>
          <p:spPr>
            <a:xfrm>
              <a:off x="40145" y="66675"/>
              <a:ext cx="11568774" cy="1400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5600" u="none" dirty="0">
                  <a:solidFill>
                    <a:srgbClr val="1836B2"/>
                  </a:solidFill>
                  <a:latin typeface="Fira Sans Medium Bold"/>
                </a:rPr>
                <a:t>Fitted Linear Regression Model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17468"/>
              <a:ext cx="11201197" cy="636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pc="-60" dirty="0">
                  <a:solidFill>
                    <a:srgbClr val="000000"/>
                  </a:solidFill>
                  <a:latin typeface="Fira Sans Medium"/>
                </a:rPr>
                <a:t>Assuming the assumptions are satisfied, the fitted model is: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00847" y="6057900"/>
            <a:ext cx="4564038" cy="666167"/>
            <a:chOff x="0" y="0"/>
            <a:chExt cx="6085384" cy="888223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680527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6805273" h="5372100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524930" y="173531"/>
              <a:ext cx="5035523" cy="53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Takeaways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69434" y="7106734"/>
            <a:ext cx="3774766" cy="2159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ct val="150000"/>
              </a:lnSpc>
              <a:buFont typeface="Arial"/>
              <a:buChar char="•"/>
            </a:pPr>
            <a:r>
              <a:rPr lang="en-US" sz="2400" u="none" spc="9" dirty="0">
                <a:solidFill>
                  <a:srgbClr val="000000"/>
                </a:solidFill>
                <a:latin typeface="Fira Sans Light"/>
              </a:rPr>
              <a:t>RSS = 15.00625</a:t>
            </a:r>
          </a:p>
          <a:p>
            <a:pPr marL="388620" lvl="1" indent="-194310">
              <a:lnSpc>
                <a:spcPct val="150000"/>
              </a:lnSpc>
              <a:buFont typeface="Arial"/>
              <a:buChar char="•"/>
            </a:pPr>
            <a:r>
              <a:rPr lang="en-US" sz="2400" spc="9" dirty="0">
                <a:solidFill>
                  <a:srgbClr val="000000"/>
                </a:solidFill>
                <a:latin typeface="Fira Sans Light"/>
              </a:rPr>
              <a:t>S</a:t>
            </a:r>
            <a:r>
              <a:rPr lang="en-US" sz="2400" spc="9" baseline="30000" dirty="0">
                <a:solidFill>
                  <a:srgbClr val="000000"/>
                </a:solidFill>
                <a:latin typeface="Fira Sans Light"/>
              </a:rPr>
              <a:t>2</a:t>
            </a:r>
            <a:r>
              <a:rPr lang="en-US" sz="2400" spc="9" dirty="0">
                <a:solidFill>
                  <a:srgbClr val="000000"/>
                </a:solidFill>
                <a:latin typeface="Fira Sans Light"/>
              </a:rPr>
              <a:t> = 0.1948</a:t>
            </a:r>
          </a:p>
          <a:p>
            <a:pPr marL="388620" lvl="1" indent="-194310">
              <a:lnSpc>
                <a:spcPct val="150000"/>
              </a:lnSpc>
              <a:buFont typeface="Arial"/>
              <a:buChar char="•"/>
            </a:pPr>
            <a:r>
              <a:rPr lang="en-US" sz="2400" u="none" spc="9" dirty="0">
                <a:solidFill>
                  <a:srgbClr val="000000"/>
                </a:solidFill>
                <a:latin typeface="Fira Sans Light"/>
              </a:rPr>
              <a:t>R</a:t>
            </a:r>
            <a:r>
              <a:rPr lang="en-US" sz="2400" u="none" spc="9" baseline="30000" dirty="0">
                <a:solidFill>
                  <a:srgbClr val="000000"/>
                </a:solidFill>
                <a:latin typeface="Fira Sans Light"/>
              </a:rPr>
              <a:t>2</a:t>
            </a:r>
            <a:r>
              <a:rPr lang="en-US" sz="2400" u="none" spc="9" dirty="0">
                <a:solidFill>
                  <a:srgbClr val="000000"/>
                </a:solidFill>
                <a:latin typeface="Fira Sans Light"/>
              </a:rPr>
              <a:t> = 0.9056</a:t>
            </a:r>
          </a:p>
          <a:p>
            <a:pPr marL="388620" lvl="1" indent="-194310">
              <a:lnSpc>
                <a:spcPct val="150000"/>
              </a:lnSpc>
              <a:buFont typeface="Arial"/>
              <a:buChar char="•"/>
            </a:pPr>
            <a:r>
              <a:rPr lang="en-US" sz="2400" spc="9" dirty="0">
                <a:solidFill>
                  <a:srgbClr val="000000"/>
                </a:solidFill>
                <a:latin typeface="Fira Sans Light"/>
              </a:rPr>
              <a:t>Adjusted R</a:t>
            </a:r>
            <a:r>
              <a:rPr lang="en-US" sz="2400" spc="9" baseline="30000" dirty="0">
                <a:solidFill>
                  <a:srgbClr val="000000"/>
                </a:solidFill>
                <a:latin typeface="Fira Sans Light"/>
              </a:rPr>
              <a:t>2</a:t>
            </a:r>
            <a:r>
              <a:rPr lang="en-US" sz="2400" spc="9" dirty="0">
                <a:solidFill>
                  <a:srgbClr val="000000"/>
                </a:solidFill>
                <a:latin typeface="Fira Sans Light"/>
              </a:rPr>
              <a:t> = 0.9007</a:t>
            </a:r>
            <a:endParaRPr lang="en-US" sz="2400" u="none" spc="9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44190" y="7106734"/>
            <a:ext cx="4715110" cy="271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388620" lvl="1" indent="-194310">
              <a:lnSpc>
                <a:spcPct val="150000"/>
              </a:lnSpc>
              <a:buFont typeface="Arial"/>
              <a:buChar char="•"/>
              <a:defRPr sz="2400" u="none" spc="9">
                <a:solidFill>
                  <a:srgbClr val="000000"/>
                </a:solidFill>
                <a:latin typeface="Fira Sans Light"/>
              </a:defRPr>
            </a:lvl2pPr>
          </a:lstStyle>
          <a:p>
            <a:pPr lvl="1"/>
            <a:r>
              <a:rPr lang="en-US" dirty="0"/>
              <a:t>Intercept	:	&lt; 2e-16</a:t>
            </a:r>
          </a:p>
          <a:p>
            <a:pPr lvl="1"/>
            <a:r>
              <a:rPr lang="en-US" dirty="0"/>
              <a:t>A1		:	&lt; 2e-16</a:t>
            </a:r>
          </a:p>
          <a:p>
            <a:pPr lvl="1"/>
            <a:r>
              <a:rPr lang="en-US" dirty="0"/>
              <a:t>A2		:	0.000176</a:t>
            </a:r>
          </a:p>
          <a:p>
            <a:pPr lvl="1"/>
            <a:r>
              <a:rPr lang="en-US" dirty="0"/>
              <a:t>A3		:	</a:t>
            </a:r>
            <a:r>
              <a:rPr lang="en-US" dirty="0">
                <a:solidFill>
                  <a:srgbClr val="FF0000"/>
                </a:solidFill>
              </a:rPr>
              <a:t>0.73160</a:t>
            </a:r>
          </a:p>
          <a:p>
            <a:pPr lvl="1"/>
            <a:r>
              <a:rPr lang="en-US" dirty="0"/>
              <a:t>A4		:	4.65e-08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544190" y="6057900"/>
            <a:ext cx="4564038" cy="666167"/>
            <a:chOff x="0" y="0"/>
            <a:chExt cx="6085384" cy="888223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80527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6805273" h="5372100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24931" y="173531"/>
              <a:ext cx="5035523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spc="78" dirty="0">
                  <a:solidFill>
                    <a:srgbClr val="FFFFFF"/>
                  </a:solidFill>
                  <a:latin typeface="Fira Sans Medium Bold"/>
                </a:rPr>
                <a:t>p</a:t>
              </a: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-Values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5B785E-3A41-4A4A-8021-ECD8698EDDAE}"/>
              </a:ext>
            </a:extLst>
          </p:cNvPr>
          <p:cNvSpPr txBox="1"/>
          <p:nvPr/>
        </p:nvSpPr>
        <p:spPr>
          <a:xfrm>
            <a:off x="6509232" y="4122208"/>
            <a:ext cx="10702014" cy="459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3900"/>
              </a:lnSpc>
              <a:spcBef>
                <a:spcPct val="0"/>
              </a:spcBef>
              <a:defRPr sz="3000" u="none" spc="-60">
                <a:solidFill>
                  <a:srgbClr val="000000"/>
                </a:solidFill>
                <a:latin typeface="Fira Sans Medium"/>
              </a:defRPr>
            </a:lvl1pPr>
          </a:lstStyle>
          <a:p>
            <a:r>
              <a:rPr lang="en-US" sz="3200" dirty="0">
                <a:latin typeface="Bahnschrift SemiLight" panose="020B0502040204020203" pitchFamily="34" charset="0"/>
              </a:rPr>
              <a:t>OR = 95.8531 - 0.0928*A1 - 0.1267*A2 - 0.0253*A3 + 1.9676*A4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373127-CC7E-403F-8D75-55D5EC121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92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Actual vs. Fitted Values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2B11F1-AD88-4FFE-A0AA-C7F9DE00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972" y="2698523"/>
            <a:ext cx="9338056" cy="73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0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00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" y="2423397"/>
            <a:ext cx="7887254" cy="3432885"/>
            <a:chOff x="-1" y="66675"/>
            <a:chExt cx="10516338" cy="457717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10516337" cy="30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Verification of Assumptions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025FDED6-D952-4103-AD88-A3583928E68E}"/>
              </a:ext>
            </a:extLst>
          </p:cNvPr>
          <p:cNvSpPr txBox="1"/>
          <p:nvPr/>
        </p:nvSpPr>
        <p:spPr>
          <a:xfrm>
            <a:off x="685800" y="5386410"/>
            <a:ext cx="7048501" cy="1970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“…there never was a straight line, yet with normal and linear assumptions, known to be false, he can often derive results which match…”</a:t>
            </a:r>
          </a:p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			 		-George E. P. Box</a:t>
            </a:r>
            <a:endParaRPr lang="en-US" sz="2800" b="1" u="none" spc="-60" dirty="0">
              <a:solidFill>
                <a:srgbClr val="FFFFFF"/>
              </a:solidFill>
              <a:latin typeface="Corbel Light" panose="020B03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48F09-5614-45E1-A688-7AF9A4F1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792" y="100460"/>
            <a:ext cx="5817676" cy="100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46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9975" y="3086100"/>
            <a:ext cx="13255464" cy="986979"/>
            <a:chOff x="0" y="0"/>
            <a:chExt cx="17673953" cy="1315972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17673953" cy="1315972"/>
              <a:chOff x="0" y="0"/>
              <a:chExt cx="72149153" cy="53721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214915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72149153" h="5372100">
                    <a:moveTo>
                      <a:pt x="705984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70598481" y="5372100"/>
                    </a:lnTo>
                    <a:lnTo>
                      <a:pt x="72149153" y="2686050"/>
                    </a:lnTo>
                    <a:lnTo>
                      <a:pt x="70598481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564500" y="398088"/>
              <a:ext cx="13706169" cy="542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>
                  <a:solidFill>
                    <a:srgbClr val="FFFFFF"/>
                  </a:solidFill>
                  <a:latin typeface="Fira Sans Medium Bold"/>
                </a:rPr>
                <a:t>Normality of the errors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8664" y="6286500"/>
            <a:ext cx="13255464" cy="986979"/>
            <a:chOff x="0" y="0"/>
            <a:chExt cx="17673953" cy="1315972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7673953" cy="1315972"/>
              <a:chOff x="0" y="0"/>
              <a:chExt cx="72149153" cy="53721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214915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72149153" h="5372100">
                    <a:moveTo>
                      <a:pt x="705984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70598481" y="5372100"/>
                    </a:lnTo>
                    <a:lnTo>
                      <a:pt x="72149153" y="2686050"/>
                    </a:lnTo>
                    <a:lnTo>
                      <a:pt x="70598481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027552" y="448407"/>
              <a:ext cx="14057789" cy="542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3120"/>
                </a:lnSpc>
                <a:spcBef>
                  <a:spcPct val="0"/>
                </a:spcBef>
              </a:pPr>
              <a:r>
                <a:rPr lang="en-US" sz="3200" spc="78" dirty="0">
                  <a:solidFill>
                    <a:srgbClr val="FFFFFF"/>
                  </a:solidFill>
                  <a:latin typeface="Fira Sans Medium Bold"/>
                </a:rPr>
                <a:t>No Auto-Correlation in the Errors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71263" y="7890321"/>
            <a:ext cx="13255464" cy="986979"/>
            <a:chOff x="0" y="0"/>
            <a:chExt cx="17673953" cy="1315972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0" y="0"/>
              <a:ext cx="17673953" cy="1315972"/>
              <a:chOff x="0" y="0"/>
              <a:chExt cx="72149153" cy="5372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214915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72149153" h="5372100">
                    <a:moveTo>
                      <a:pt x="705984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70598481" y="5372100"/>
                    </a:lnTo>
                    <a:lnTo>
                      <a:pt x="72149153" y="2686050"/>
                    </a:lnTo>
                    <a:lnTo>
                      <a:pt x="70598481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860084" y="438751"/>
              <a:ext cx="14835300" cy="54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>
                  <a:solidFill>
                    <a:srgbClr val="FFFFFF"/>
                  </a:solidFill>
                  <a:latin typeface="Fira Sans Medium Bold"/>
                </a:rPr>
                <a:t>Absence of Multicollinearity in Explanatory </a:t>
              </a:r>
              <a:r>
                <a:rPr lang="en-US" sz="3200" spc="78" dirty="0">
                  <a:solidFill>
                    <a:srgbClr val="FFFFFF"/>
                  </a:solidFill>
                  <a:latin typeface="Fira Sans Medium Bold"/>
                </a:rPr>
                <a:t>Variables</a:t>
              </a:r>
              <a:endParaRPr lang="en-US" sz="3200" u="none" spc="78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095375"/>
            <a:ext cx="11181309" cy="109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1836B2"/>
                </a:solidFill>
                <a:latin typeface="Fira Sans Medium Bold"/>
              </a:rPr>
              <a:t>Sequence of Verification</a:t>
            </a:r>
          </a:p>
        </p:txBody>
      </p:sp>
      <p:sp>
        <p:nvSpPr>
          <p:cNvPr id="18" name="AutoShape 18"/>
          <p:cNvSpPr/>
          <p:nvPr/>
        </p:nvSpPr>
        <p:spPr>
          <a:xfrm>
            <a:off x="-179299" y="9979101"/>
            <a:ext cx="18646597" cy="498399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78A7AAA9-9F7A-4F25-A72D-72639138599C}"/>
              </a:ext>
            </a:extLst>
          </p:cNvPr>
          <p:cNvGrpSpPr/>
          <p:nvPr/>
        </p:nvGrpSpPr>
        <p:grpSpPr>
          <a:xfrm>
            <a:off x="6096000" y="4689921"/>
            <a:ext cx="13255464" cy="986979"/>
            <a:chOff x="0" y="0"/>
            <a:chExt cx="17673953" cy="1315972"/>
          </a:xfrm>
        </p:grpSpPr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FECD0B3F-1C1A-4FF9-94C1-A57A97AACFC6}"/>
                </a:ext>
              </a:extLst>
            </p:cNvPr>
            <p:cNvGrpSpPr/>
            <p:nvPr/>
          </p:nvGrpSpPr>
          <p:grpSpPr>
            <a:xfrm rot="-10800000">
              <a:off x="0" y="0"/>
              <a:ext cx="17673953" cy="1315972"/>
              <a:chOff x="0" y="0"/>
              <a:chExt cx="72149153" cy="5372100"/>
            </a:xfrm>
          </p:grpSpPr>
          <p:sp>
            <p:nvSpPr>
              <p:cNvPr id="22" name="Freeform 4">
                <a:extLst>
                  <a:ext uri="{FF2B5EF4-FFF2-40B4-BE49-F238E27FC236}">
                    <a16:creationId xmlns:a16="http://schemas.microsoft.com/office/drawing/2014/main" id="{26792968-C845-4F2E-B6E6-F05C15F9C76D}"/>
                  </a:ext>
                </a:extLst>
              </p:cNvPr>
              <p:cNvSpPr/>
              <p:nvPr/>
            </p:nvSpPr>
            <p:spPr>
              <a:xfrm>
                <a:off x="0" y="0"/>
                <a:ext cx="7214915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72149153" h="5372100">
                    <a:moveTo>
                      <a:pt x="705984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70598481" y="5372100"/>
                    </a:lnTo>
                    <a:lnTo>
                      <a:pt x="72149153" y="2686050"/>
                    </a:lnTo>
                    <a:lnTo>
                      <a:pt x="70598481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F8FA026D-5711-40E5-A703-C34FB8A57BD6}"/>
                </a:ext>
              </a:extLst>
            </p:cNvPr>
            <p:cNvSpPr txBox="1"/>
            <p:nvPr/>
          </p:nvSpPr>
          <p:spPr>
            <a:xfrm>
              <a:off x="1827101" y="386715"/>
              <a:ext cx="14835300" cy="54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3200" u="none" spc="78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9365BA7-4868-4A40-B9F8-EB25BF1C8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6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Normality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28779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Q-Q Plot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1A3E83A-E118-4D42-A165-F880F543E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" t="1515"/>
          <a:stretch/>
        </p:blipFill>
        <p:spPr>
          <a:xfrm>
            <a:off x="2857500" y="3823458"/>
            <a:ext cx="12573000" cy="62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2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Normality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Histogram and Density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0F68B-C7AE-4BF2-AA1B-71A5C52DA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" t="914"/>
          <a:stretch/>
        </p:blipFill>
        <p:spPr>
          <a:xfrm>
            <a:off x="2895600" y="3741945"/>
            <a:ext cx="12496800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3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7154E0BC-D67E-43A1-B32B-F6E87B5E3735}"/>
              </a:ext>
            </a:extLst>
          </p:cNvPr>
          <p:cNvGrpSpPr/>
          <p:nvPr/>
        </p:nvGrpSpPr>
        <p:grpSpPr>
          <a:xfrm>
            <a:off x="9451167" y="175520"/>
            <a:ext cx="15504779" cy="10629900"/>
            <a:chOff x="0" y="0"/>
            <a:chExt cx="6679670" cy="537210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02A3D62-F9A6-4B66-851F-3CF43F4B3571}"/>
                </a:ext>
              </a:extLst>
            </p:cNvPr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Normality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Shapiro - Wilk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CFF7F-CF25-4D0B-BA7D-FD014F89F953}"/>
              </a:ext>
            </a:extLst>
          </p:cNvPr>
          <p:cNvSpPr txBox="1"/>
          <p:nvPr/>
        </p:nvSpPr>
        <p:spPr>
          <a:xfrm>
            <a:off x="1084443" y="4150691"/>
            <a:ext cx="9058979" cy="51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Null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 errors follow normal distribution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Alternative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 errors does not follow normal distribution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 calculated W = 0.98902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p – Value = 0.7176</a:t>
            </a:r>
          </a:p>
        </p:txBody>
      </p:sp>
    </p:spTree>
    <p:extLst>
      <p:ext uri="{BB962C8B-B14F-4D97-AF65-F5344CB8AC3E}">
        <p14:creationId xmlns:p14="http://schemas.microsoft.com/office/powerpoint/2010/main" val="275266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Plot of r</a:t>
            </a:r>
            <a:r>
              <a:rPr lang="en-US" sz="4400" u="none" baseline="-25000" dirty="0">
                <a:solidFill>
                  <a:srgbClr val="1836B2"/>
                </a:solidFill>
                <a:latin typeface="Fira Sans Medium Bold"/>
              </a:rPr>
              <a:t>i</a:t>
            </a:r>
            <a:r>
              <a:rPr lang="en-US" sz="4400" u="none" baseline="30000" dirty="0">
                <a:solidFill>
                  <a:srgbClr val="1836B2"/>
                </a:solidFill>
                <a:latin typeface="Fira Sans Medium Bold"/>
              </a:rPr>
              <a:t>2</a:t>
            </a: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s’ vs. Fitted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50515-B380-4C85-A093-526B8E0CE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" t="4549"/>
          <a:stretch/>
        </p:blipFill>
        <p:spPr>
          <a:xfrm>
            <a:off x="3032063" y="3823458"/>
            <a:ext cx="12223874" cy="58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24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Residuals vs. Fitted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3695700"/>
            <a:ext cx="9982200" cy="63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20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7154E0BC-D67E-43A1-B32B-F6E87B5E3735}"/>
              </a:ext>
            </a:extLst>
          </p:cNvPr>
          <p:cNvGrpSpPr/>
          <p:nvPr/>
        </p:nvGrpSpPr>
        <p:grpSpPr>
          <a:xfrm>
            <a:off x="9451167" y="175520"/>
            <a:ext cx="15504779" cy="10629900"/>
            <a:chOff x="0" y="0"/>
            <a:chExt cx="6679670" cy="537210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02A3D62-F9A6-4B66-851F-3CF43F4B3571}"/>
                </a:ext>
              </a:extLst>
            </p:cNvPr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Breusch - Pagan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CFF7F-CF25-4D0B-BA7D-FD014F89F953}"/>
              </a:ext>
            </a:extLst>
          </p:cNvPr>
          <p:cNvSpPr txBox="1"/>
          <p:nvPr/>
        </p:nvSpPr>
        <p:spPr>
          <a:xfrm>
            <a:off x="1084443" y="4150691"/>
            <a:ext cx="9058979" cy="51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Null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Errors are homoscedastic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Alternative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Errors are heteroscedastic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 calculated BP = 2.8947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p – Value = 0.5756</a:t>
            </a:r>
          </a:p>
        </p:txBody>
      </p:sp>
    </p:spTree>
    <p:extLst>
      <p:ext uri="{BB962C8B-B14F-4D97-AF65-F5344CB8AC3E}">
        <p14:creationId xmlns:p14="http://schemas.microsoft.com/office/powerpoint/2010/main" val="26043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-685800" y="419100"/>
            <a:ext cx="7924800" cy="1214812"/>
            <a:chOff x="54788" y="0"/>
            <a:chExt cx="21902760" cy="2269289"/>
          </a:xfrm>
          <a:solidFill>
            <a:srgbClr val="A066CB"/>
          </a:solidFill>
        </p:grpSpPr>
        <p:grpSp>
          <p:nvGrpSpPr>
            <p:cNvPr id="38" name="Group 38"/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28356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Octane Rating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0552F4-ECC7-43BC-8741-8B9AA208CA96}"/>
              </a:ext>
            </a:extLst>
          </p:cNvPr>
          <p:cNvSpPr txBox="1"/>
          <p:nvPr/>
        </p:nvSpPr>
        <p:spPr>
          <a:xfrm>
            <a:off x="7239000" y="8191500"/>
            <a:ext cx="3886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Mean	:	60.17061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Q1	:	55.21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Q2	:	62.695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Q3	:	68.0825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POP	:	75, 76 &amp; 77 </a:t>
            </a:r>
          </a:p>
        </p:txBody>
      </p:sp>
      <p:grpSp>
        <p:nvGrpSpPr>
          <p:cNvPr id="22" name="Group 37">
            <a:extLst>
              <a:ext uri="{FF2B5EF4-FFF2-40B4-BE49-F238E27FC236}">
                <a16:creationId xmlns:a16="http://schemas.microsoft.com/office/drawing/2014/main" id="{EC06F1C5-E770-4AF0-AFC2-E2DDCEF4415A}"/>
              </a:ext>
            </a:extLst>
          </p:cNvPr>
          <p:cNvGrpSpPr/>
          <p:nvPr/>
        </p:nvGrpSpPr>
        <p:grpSpPr>
          <a:xfrm>
            <a:off x="-685800" y="4843088"/>
            <a:ext cx="7924800" cy="1214812"/>
            <a:chOff x="54788" y="0"/>
            <a:chExt cx="21902760" cy="2269289"/>
          </a:xfrm>
          <a:solidFill>
            <a:srgbClr val="A066CB"/>
          </a:solidFill>
        </p:grpSpPr>
        <p:grpSp>
          <p:nvGrpSpPr>
            <p:cNvPr id="23" name="Group 38">
              <a:extLst>
                <a:ext uri="{FF2B5EF4-FFF2-40B4-BE49-F238E27FC236}">
                  <a16:creationId xmlns:a16="http://schemas.microsoft.com/office/drawing/2014/main" id="{3753BFAE-32D2-4551-879C-B4394E44BC77}"/>
                </a:ext>
              </a:extLst>
            </p:cNvPr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  <a:grpFill/>
          </p:grpSpPr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57DC3EB8-6B39-4DAE-ACE5-BA96DCC8BA46}"/>
                  </a:ext>
                </a:extLst>
              </p:cNvPr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97A6768D-814C-4BAF-8A1D-2C9FBE6C8F07}"/>
                </a:ext>
              </a:extLst>
            </p:cNvPr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17F69E4-3862-4D22-9D94-CB0BC8CDC8BA}"/>
              </a:ext>
            </a:extLst>
          </p:cNvPr>
          <p:cNvSpPr txBox="1"/>
          <p:nvPr/>
        </p:nvSpPr>
        <p:spPr>
          <a:xfrm>
            <a:off x="838200" y="503499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Aim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7A4307-6F1E-42EC-A6E0-1F8725799D39}"/>
              </a:ext>
            </a:extLst>
          </p:cNvPr>
          <p:cNvSpPr txBox="1"/>
          <p:nvPr/>
        </p:nvSpPr>
        <p:spPr>
          <a:xfrm>
            <a:off x="939800" y="1574018"/>
            <a:ext cx="14744700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/>
              <a:t>A standard measure of the ability of a fuel to withstand compression in an internal combustion engine without detonating. The higher the octane number, the more the fuel can withstand before detonating.</a:t>
            </a:r>
            <a:endParaRPr lang="en-IN" sz="4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614E9E-2513-4663-AA1C-6544D0943B4A}"/>
              </a:ext>
            </a:extLst>
          </p:cNvPr>
          <p:cNvSpPr txBox="1"/>
          <p:nvPr/>
        </p:nvSpPr>
        <p:spPr>
          <a:xfrm>
            <a:off x="939800" y="6289869"/>
            <a:ext cx="14757400" cy="369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/>
              <a:t>Of the available explanatory variables, find out which ones contribute significantly to the </a:t>
            </a:r>
            <a:r>
              <a:rPr lang="en-IN" sz="4000" i="1" dirty="0"/>
              <a:t>Octane Rating.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/>
              <a:t>Remove the potential outliers from the dataset. </a:t>
            </a:r>
          </a:p>
          <a:p>
            <a:pPr marL="685800" indent="-6858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/>
              <a:t>Fit a regression model that fits the data well.</a:t>
            </a:r>
          </a:p>
        </p:txBody>
      </p:sp>
    </p:spTree>
    <p:extLst>
      <p:ext uri="{BB962C8B-B14F-4D97-AF65-F5344CB8AC3E}">
        <p14:creationId xmlns:p14="http://schemas.microsoft.com/office/powerpoint/2010/main" val="120191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9" y="3548614"/>
            <a:ext cx="8309335" cy="6319286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Auto-Correlation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769645"/>
            <a:ext cx="165177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                           ACF                                                         PACF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85359"/>
            <a:ext cx="8818429" cy="60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6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D28659F-0497-4358-8320-F75025F6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60" y="6073114"/>
            <a:ext cx="8166040" cy="4213886"/>
          </a:xfrm>
          <a:prstGeom prst="rect">
            <a:avLst/>
          </a:prstGeom>
        </p:spPr>
      </p:pic>
      <p:grpSp>
        <p:nvGrpSpPr>
          <p:cNvPr id="15" name="Group 2">
            <a:extLst>
              <a:ext uri="{FF2B5EF4-FFF2-40B4-BE49-F238E27FC236}">
                <a16:creationId xmlns:a16="http://schemas.microsoft.com/office/drawing/2014/main" id="{7154E0BC-D67E-43A1-B32B-F6E87B5E3735}"/>
              </a:ext>
            </a:extLst>
          </p:cNvPr>
          <p:cNvGrpSpPr/>
          <p:nvPr/>
        </p:nvGrpSpPr>
        <p:grpSpPr>
          <a:xfrm>
            <a:off x="9451167" y="175520"/>
            <a:ext cx="15504779" cy="10629900"/>
            <a:chOff x="0" y="0"/>
            <a:chExt cx="6679670" cy="537210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02A3D62-F9A6-4B66-851F-3CF43F4B3571}"/>
                </a:ext>
              </a:extLst>
            </p:cNvPr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Auto-Correlation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Durbin – Watson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CFF7F-CF25-4D0B-BA7D-FD014F89F953}"/>
              </a:ext>
            </a:extLst>
          </p:cNvPr>
          <p:cNvSpPr txBox="1"/>
          <p:nvPr/>
        </p:nvSpPr>
        <p:spPr>
          <a:xfrm>
            <a:off x="1087315" y="3660746"/>
            <a:ext cx="9058979" cy="259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Under the assumption that the errors follow Markov model:	</a:t>
            </a:r>
            <a:r>
              <a:rPr lang="en-US" sz="2800" dirty="0">
                <a:latin typeface="Bahnschrift SemiLight" panose="020B0502040204020203" pitchFamily="34" charset="0"/>
              </a:rPr>
              <a:t>Durbin – Watson Statistic d = 1.34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dl = 1.53  ;  du = 1.74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d &lt; dl, so errors might have positive auto-correlation.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40D55E-A201-4F18-A296-B4D0C780906C}"/>
              </a:ext>
            </a:extLst>
          </p:cNvPr>
          <p:cNvSpPr txBox="1"/>
          <p:nvPr/>
        </p:nvSpPr>
        <p:spPr>
          <a:xfrm>
            <a:off x="4223466" y="5054629"/>
            <a:ext cx="5538659" cy="49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Bahnschrift SemiLight" panose="020B0502040204020203" pitchFamily="34" charset="0"/>
              </a:rPr>
              <a:t>For n = 82 &amp; p-1 = 4 at 5% level of significance</a:t>
            </a:r>
          </a:p>
        </p:txBody>
      </p:sp>
      <p:sp>
        <p:nvSpPr>
          <p:cNvPr id="17" name="TextBox 40">
            <a:extLst>
              <a:ext uri="{FF2B5EF4-FFF2-40B4-BE49-F238E27FC236}">
                <a16:creationId xmlns:a16="http://schemas.microsoft.com/office/drawing/2014/main" id="{EC9F99CB-BAFA-406A-B228-4D5BECB9FF3C}"/>
              </a:ext>
            </a:extLst>
          </p:cNvPr>
          <p:cNvSpPr txBox="1"/>
          <p:nvPr/>
        </p:nvSpPr>
        <p:spPr>
          <a:xfrm>
            <a:off x="11645900" y="4361956"/>
            <a:ext cx="4432300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FFFFFF"/>
                </a:solidFill>
                <a:latin typeface="Fira Sans Medium Bold"/>
              </a:rPr>
              <a:t>Time Ordering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1275C7D0-21FE-413D-9D8A-51249EF1B446}"/>
              </a:ext>
            </a:extLst>
          </p:cNvPr>
          <p:cNvGrpSpPr/>
          <p:nvPr/>
        </p:nvGrpSpPr>
        <p:grpSpPr>
          <a:xfrm rot="13113588">
            <a:off x="13661502" y="4108335"/>
            <a:ext cx="3249747" cy="266323"/>
            <a:chOff x="0" y="0"/>
            <a:chExt cx="47470215" cy="5372100"/>
          </a:xfrm>
          <a:solidFill>
            <a:srgbClr val="FF0000"/>
          </a:solidFill>
          <a:effectLst>
            <a:outerShdw blurRad="1155700" dir="2700000" sx="86000" sy="86000" algn="tl" rotWithShape="0">
              <a:schemeClr val="accent1">
                <a:lumMod val="40000"/>
                <a:lumOff val="60000"/>
                <a:alpha val="67000"/>
              </a:schemeClr>
            </a:outerShdw>
          </a:effectLst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4F359157-8063-404D-81E8-6A3C3B4579BC}"/>
                </a:ext>
              </a:extLst>
            </p:cNvPr>
            <p:cNvSpPr/>
            <p:nvPr/>
          </p:nvSpPr>
          <p:spPr>
            <a:xfrm>
              <a:off x="0" y="0"/>
              <a:ext cx="47470216" cy="5372100"/>
            </a:xfrm>
            <a:custGeom>
              <a:avLst/>
              <a:gdLst/>
              <a:ahLst/>
              <a:cxnLst/>
              <a:rect l="l" t="t" r="r" b="b"/>
              <a:pathLst>
                <a:path w="47470216" h="5372100">
                  <a:moveTo>
                    <a:pt x="4591954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919544" y="5372100"/>
                  </a:lnTo>
                  <a:lnTo>
                    <a:pt x="47470216" y="2686050"/>
                  </a:lnTo>
                  <a:lnTo>
                    <a:pt x="45919544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5" name="Group 10">
            <a:extLst>
              <a:ext uri="{FF2B5EF4-FFF2-40B4-BE49-F238E27FC236}">
                <a16:creationId xmlns:a16="http://schemas.microsoft.com/office/drawing/2014/main" id="{9EA8423D-13D2-4DFB-A11D-F8E91DB87450}"/>
              </a:ext>
            </a:extLst>
          </p:cNvPr>
          <p:cNvGrpSpPr/>
          <p:nvPr/>
        </p:nvGrpSpPr>
        <p:grpSpPr>
          <a:xfrm rot="7714450">
            <a:off x="13437873" y="4074542"/>
            <a:ext cx="3249747" cy="266323"/>
            <a:chOff x="0" y="0"/>
            <a:chExt cx="47470215" cy="5372100"/>
          </a:xfrm>
          <a:solidFill>
            <a:srgbClr val="FF0000"/>
          </a:solidFill>
          <a:effectLst>
            <a:outerShdw blurRad="1155700" dir="2700000" sx="86000" sy="86000" algn="tl" rotWithShape="0">
              <a:schemeClr val="accent1">
                <a:lumMod val="40000"/>
                <a:lumOff val="60000"/>
                <a:alpha val="67000"/>
              </a:schemeClr>
            </a:outerShdw>
          </a:effectLst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BA274074-EBC5-4F13-96F2-E59F1C69F870}"/>
                </a:ext>
              </a:extLst>
            </p:cNvPr>
            <p:cNvSpPr/>
            <p:nvPr/>
          </p:nvSpPr>
          <p:spPr>
            <a:xfrm>
              <a:off x="0" y="0"/>
              <a:ext cx="47470216" cy="5372100"/>
            </a:xfrm>
            <a:custGeom>
              <a:avLst/>
              <a:gdLst/>
              <a:ahLst/>
              <a:cxnLst/>
              <a:rect l="l" t="t" r="r" b="b"/>
              <a:pathLst>
                <a:path w="47470216" h="5372100">
                  <a:moveTo>
                    <a:pt x="4591954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919544" y="5372100"/>
                  </a:lnTo>
                  <a:lnTo>
                    <a:pt x="47470216" y="2686050"/>
                  </a:lnTo>
                  <a:lnTo>
                    <a:pt x="45919544" y="0"/>
                  </a:ln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3995589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Multicollinearity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D6B5A-A668-425B-9903-983E3E352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" t="1617"/>
          <a:stretch/>
        </p:blipFill>
        <p:spPr>
          <a:xfrm>
            <a:off x="2942707" y="3673615"/>
            <a:ext cx="12402586" cy="61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74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Multicollinearity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6" name="AutoShape 2">
            <a:extLst>
              <a:ext uri="{FF2B5EF4-FFF2-40B4-BE49-F238E27FC236}">
                <a16:creationId xmlns:a16="http://schemas.microsoft.com/office/drawing/2014/main" id="{C692F077-B099-4A3F-B87D-84B59109522B}"/>
              </a:ext>
            </a:extLst>
          </p:cNvPr>
          <p:cNvSpPr/>
          <p:nvPr/>
        </p:nvSpPr>
        <p:spPr>
          <a:xfrm>
            <a:off x="1447800" y="3684844"/>
            <a:ext cx="16230600" cy="6439336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57" name="AutoShape 3">
            <a:extLst>
              <a:ext uri="{FF2B5EF4-FFF2-40B4-BE49-F238E27FC236}">
                <a16:creationId xmlns:a16="http://schemas.microsoft.com/office/drawing/2014/main" id="{F8F017BD-2060-49EC-934F-758CA4306671}"/>
              </a:ext>
            </a:extLst>
          </p:cNvPr>
          <p:cNvSpPr/>
          <p:nvPr/>
        </p:nvSpPr>
        <p:spPr>
          <a:xfrm rot="5400000">
            <a:off x="2674961" y="7265527"/>
            <a:ext cx="5627851" cy="1217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4">
            <a:extLst>
              <a:ext uri="{FF2B5EF4-FFF2-40B4-BE49-F238E27FC236}">
                <a16:creationId xmlns:a16="http://schemas.microsoft.com/office/drawing/2014/main" id="{AAED4861-F677-4298-B781-D0F5EB5C80DC}"/>
              </a:ext>
            </a:extLst>
          </p:cNvPr>
          <p:cNvSpPr/>
          <p:nvPr/>
        </p:nvSpPr>
        <p:spPr>
          <a:xfrm rot="5400000" flipV="1">
            <a:off x="6749219" y="7259661"/>
            <a:ext cx="5627851" cy="12949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">
            <a:extLst>
              <a:ext uri="{FF2B5EF4-FFF2-40B4-BE49-F238E27FC236}">
                <a16:creationId xmlns:a16="http://schemas.microsoft.com/office/drawing/2014/main" id="{0A061ED6-F846-4615-8E95-145AC968E8B5}"/>
              </a:ext>
            </a:extLst>
          </p:cNvPr>
          <p:cNvSpPr/>
          <p:nvPr/>
        </p:nvSpPr>
        <p:spPr>
          <a:xfrm rot="5400000">
            <a:off x="10799118" y="7264857"/>
            <a:ext cx="5637375" cy="12081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">
            <a:extLst>
              <a:ext uri="{FF2B5EF4-FFF2-40B4-BE49-F238E27FC236}">
                <a16:creationId xmlns:a16="http://schemas.microsoft.com/office/drawing/2014/main" id="{111467AA-25E2-49F3-8639-B9D9EACD134A}"/>
              </a:ext>
            </a:extLst>
          </p:cNvPr>
          <p:cNvSpPr/>
          <p:nvPr/>
        </p:nvSpPr>
        <p:spPr>
          <a:xfrm>
            <a:off x="1441371" y="5850661"/>
            <a:ext cx="16230600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B73903A8-3BA6-4D88-BDBA-D39016E4EB92}"/>
              </a:ext>
            </a:extLst>
          </p:cNvPr>
          <p:cNvSpPr/>
          <p:nvPr/>
        </p:nvSpPr>
        <p:spPr>
          <a:xfrm>
            <a:off x="1441371" y="7263885"/>
            <a:ext cx="16230600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11B820CD-3B80-4900-ADAF-B41404494E2C}"/>
              </a:ext>
            </a:extLst>
          </p:cNvPr>
          <p:cNvSpPr/>
          <p:nvPr/>
        </p:nvSpPr>
        <p:spPr>
          <a:xfrm>
            <a:off x="1441371" y="8677110"/>
            <a:ext cx="16230600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9">
            <a:extLst>
              <a:ext uri="{FF2B5EF4-FFF2-40B4-BE49-F238E27FC236}">
                <a16:creationId xmlns:a16="http://schemas.microsoft.com/office/drawing/2014/main" id="{74C703B0-BA65-498B-9C46-74DAA8A08B34}"/>
              </a:ext>
            </a:extLst>
          </p:cNvPr>
          <p:cNvSpPr/>
          <p:nvPr/>
        </p:nvSpPr>
        <p:spPr>
          <a:xfrm>
            <a:off x="1441371" y="10090334"/>
            <a:ext cx="16230600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10">
            <a:extLst>
              <a:ext uri="{FF2B5EF4-FFF2-40B4-BE49-F238E27FC236}">
                <a16:creationId xmlns:a16="http://schemas.microsoft.com/office/drawing/2014/main" id="{BD352CC6-0B7F-42CE-A9A7-978A0F502648}"/>
              </a:ext>
            </a:extLst>
          </p:cNvPr>
          <p:cNvSpPr/>
          <p:nvPr/>
        </p:nvSpPr>
        <p:spPr>
          <a:xfrm>
            <a:off x="1441371" y="3684844"/>
            <a:ext cx="16230600" cy="772129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65" name="TextBox 15">
            <a:extLst>
              <a:ext uri="{FF2B5EF4-FFF2-40B4-BE49-F238E27FC236}">
                <a16:creationId xmlns:a16="http://schemas.microsoft.com/office/drawing/2014/main" id="{C4263F41-76C8-4764-8053-6E4D3CE4E9BB}"/>
              </a:ext>
            </a:extLst>
          </p:cNvPr>
          <p:cNvSpPr txBox="1"/>
          <p:nvPr/>
        </p:nvSpPr>
        <p:spPr>
          <a:xfrm>
            <a:off x="2935194" y="4932966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1.000</a:t>
            </a:r>
          </a:p>
        </p:txBody>
      </p:sp>
      <p:sp>
        <p:nvSpPr>
          <p:cNvPr id="66" name="TextBox 39">
            <a:extLst>
              <a:ext uri="{FF2B5EF4-FFF2-40B4-BE49-F238E27FC236}">
                <a16:creationId xmlns:a16="http://schemas.microsoft.com/office/drawing/2014/main" id="{5735A178-0C7E-470C-9888-BCCBE6514C80}"/>
              </a:ext>
            </a:extLst>
          </p:cNvPr>
          <p:cNvSpPr txBox="1"/>
          <p:nvPr/>
        </p:nvSpPr>
        <p:spPr>
          <a:xfrm>
            <a:off x="6026342" y="3865592"/>
            <a:ext cx="2967115" cy="4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A2</a:t>
            </a:r>
          </a:p>
        </p:txBody>
      </p:sp>
      <p:sp>
        <p:nvSpPr>
          <p:cNvPr id="67" name="TextBox 40">
            <a:extLst>
              <a:ext uri="{FF2B5EF4-FFF2-40B4-BE49-F238E27FC236}">
                <a16:creationId xmlns:a16="http://schemas.microsoft.com/office/drawing/2014/main" id="{8D8ED99C-0BF7-4846-9019-CFEEBEA776BE}"/>
              </a:ext>
            </a:extLst>
          </p:cNvPr>
          <p:cNvSpPr txBox="1"/>
          <p:nvPr/>
        </p:nvSpPr>
        <p:spPr>
          <a:xfrm>
            <a:off x="10119885" y="3865592"/>
            <a:ext cx="2967115" cy="4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spc="78" dirty="0">
                <a:solidFill>
                  <a:srgbClr val="FFFFFF"/>
                </a:solidFill>
                <a:latin typeface="Fira Sans Medium Bold"/>
              </a:rPr>
              <a:t>A3</a:t>
            </a:r>
            <a:endParaRPr lang="en-US" sz="2600" u="none" spc="78" dirty="0">
              <a:solidFill>
                <a:srgbClr val="FFFFFF"/>
              </a:solidFill>
              <a:latin typeface="Fira Sans Medium Bold"/>
            </a:endParaRPr>
          </a:p>
        </p:txBody>
      </p:sp>
      <p:sp>
        <p:nvSpPr>
          <p:cNvPr id="68" name="TextBox 41">
            <a:extLst>
              <a:ext uri="{FF2B5EF4-FFF2-40B4-BE49-F238E27FC236}">
                <a16:creationId xmlns:a16="http://schemas.microsoft.com/office/drawing/2014/main" id="{634F62AE-A88D-4A52-9DB3-E7FC7B4C7F81}"/>
              </a:ext>
            </a:extLst>
          </p:cNvPr>
          <p:cNvSpPr txBox="1"/>
          <p:nvPr/>
        </p:nvSpPr>
        <p:spPr>
          <a:xfrm>
            <a:off x="14213428" y="3865592"/>
            <a:ext cx="2967115" cy="4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A4</a:t>
            </a:r>
          </a:p>
        </p:txBody>
      </p:sp>
      <p:sp>
        <p:nvSpPr>
          <p:cNvPr id="69" name="TextBox 42">
            <a:extLst>
              <a:ext uri="{FF2B5EF4-FFF2-40B4-BE49-F238E27FC236}">
                <a16:creationId xmlns:a16="http://schemas.microsoft.com/office/drawing/2014/main" id="{8E0BD884-E6DB-4743-88A3-B6F9BADBE5E0}"/>
              </a:ext>
            </a:extLst>
          </p:cNvPr>
          <p:cNvSpPr txBox="1"/>
          <p:nvPr/>
        </p:nvSpPr>
        <p:spPr>
          <a:xfrm>
            <a:off x="1932799" y="3865592"/>
            <a:ext cx="2967115" cy="4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A1</a:t>
            </a:r>
          </a:p>
        </p:txBody>
      </p:sp>
      <p:sp>
        <p:nvSpPr>
          <p:cNvPr id="70" name="AutoShape 44">
            <a:extLst>
              <a:ext uri="{FF2B5EF4-FFF2-40B4-BE49-F238E27FC236}">
                <a16:creationId xmlns:a16="http://schemas.microsoft.com/office/drawing/2014/main" id="{BAA75AF6-DB01-4455-996D-1C3532B1D21F}"/>
              </a:ext>
            </a:extLst>
          </p:cNvPr>
          <p:cNvSpPr/>
          <p:nvPr/>
        </p:nvSpPr>
        <p:spPr>
          <a:xfrm>
            <a:off x="1441371" y="4447448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10">
            <a:extLst>
              <a:ext uri="{FF2B5EF4-FFF2-40B4-BE49-F238E27FC236}">
                <a16:creationId xmlns:a16="http://schemas.microsoft.com/office/drawing/2014/main" id="{16C8F28D-A787-4A4B-8F32-6F2D907DB71F}"/>
              </a:ext>
            </a:extLst>
          </p:cNvPr>
          <p:cNvSpPr/>
          <p:nvPr/>
        </p:nvSpPr>
        <p:spPr>
          <a:xfrm rot="16200000">
            <a:off x="-2134208" y="6501150"/>
            <a:ext cx="6404741" cy="772129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72" name="TextBox 42">
            <a:extLst>
              <a:ext uri="{FF2B5EF4-FFF2-40B4-BE49-F238E27FC236}">
                <a16:creationId xmlns:a16="http://schemas.microsoft.com/office/drawing/2014/main" id="{734BEF57-417F-4FE1-BB59-5C1215BC6627}"/>
              </a:ext>
            </a:extLst>
          </p:cNvPr>
          <p:cNvSpPr txBox="1"/>
          <p:nvPr/>
        </p:nvSpPr>
        <p:spPr>
          <a:xfrm>
            <a:off x="694058" y="4950151"/>
            <a:ext cx="7721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A1</a:t>
            </a:r>
          </a:p>
        </p:txBody>
      </p:sp>
      <p:sp>
        <p:nvSpPr>
          <p:cNvPr id="73" name="TextBox 42">
            <a:extLst>
              <a:ext uri="{FF2B5EF4-FFF2-40B4-BE49-F238E27FC236}">
                <a16:creationId xmlns:a16="http://schemas.microsoft.com/office/drawing/2014/main" id="{08AB6326-CFDA-4F01-8132-5E43385CA241}"/>
              </a:ext>
            </a:extLst>
          </p:cNvPr>
          <p:cNvSpPr txBox="1"/>
          <p:nvPr/>
        </p:nvSpPr>
        <p:spPr>
          <a:xfrm>
            <a:off x="682098" y="6368494"/>
            <a:ext cx="7721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A2</a:t>
            </a:r>
          </a:p>
        </p:txBody>
      </p:sp>
      <p:sp>
        <p:nvSpPr>
          <p:cNvPr id="74" name="TextBox 42">
            <a:extLst>
              <a:ext uri="{FF2B5EF4-FFF2-40B4-BE49-F238E27FC236}">
                <a16:creationId xmlns:a16="http://schemas.microsoft.com/office/drawing/2014/main" id="{A3A544B2-5A68-45C2-BE23-ADECCAA338D7}"/>
              </a:ext>
            </a:extLst>
          </p:cNvPr>
          <p:cNvSpPr txBox="1"/>
          <p:nvPr/>
        </p:nvSpPr>
        <p:spPr>
          <a:xfrm>
            <a:off x="694058" y="7760254"/>
            <a:ext cx="7721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A3</a:t>
            </a:r>
          </a:p>
        </p:txBody>
      </p:sp>
      <p:sp>
        <p:nvSpPr>
          <p:cNvPr id="75" name="TextBox 42">
            <a:extLst>
              <a:ext uri="{FF2B5EF4-FFF2-40B4-BE49-F238E27FC236}">
                <a16:creationId xmlns:a16="http://schemas.microsoft.com/office/drawing/2014/main" id="{C182523F-453A-4369-8727-4BCEF96BF7C7}"/>
              </a:ext>
            </a:extLst>
          </p:cNvPr>
          <p:cNvSpPr txBox="1"/>
          <p:nvPr/>
        </p:nvSpPr>
        <p:spPr>
          <a:xfrm>
            <a:off x="687869" y="9250916"/>
            <a:ext cx="7721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A4</a:t>
            </a:r>
          </a:p>
        </p:txBody>
      </p:sp>
      <p:sp>
        <p:nvSpPr>
          <p:cNvPr id="76" name="TextBox 15">
            <a:extLst>
              <a:ext uri="{FF2B5EF4-FFF2-40B4-BE49-F238E27FC236}">
                <a16:creationId xmlns:a16="http://schemas.microsoft.com/office/drawing/2014/main" id="{651A7736-0115-4646-8A84-016BAF6F29C6}"/>
              </a:ext>
            </a:extLst>
          </p:cNvPr>
          <p:cNvSpPr txBox="1"/>
          <p:nvPr/>
        </p:nvSpPr>
        <p:spPr>
          <a:xfrm>
            <a:off x="15215823" y="9141379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1.000</a:t>
            </a:r>
          </a:p>
        </p:txBody>
      </p:sp>
      <p:sp>
        <p:nvSpPr>
          <p:cNvPr id="77" name="TextBox 15">
            <a:extLst>
              <a:ext uri="{FF2B5EF4-FFF2-40B4-BE49-F238E27FC236}">
                <a16:creationId xmlns:a16="http://schemas.microsoft.com/office/drawing/2014/main" id="{AD9F84A7-B33F-47C1-8F64-0B6A6BBD9F4E}"/>
              </a:ext>
            </a:extLst>
          </p:cNvPr>
          <p:cNvSpPr txBox="1"/>
          <p:nvPr/>
        </p:nvSpPr>
        <p:spPr>
          <a:xfrm>
            <a:off x="11122280" y="7754277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1.000</a:t>
            </a:r>
          </a:p>
        </p:txBody>
      </p:sp>
      <p:sp>
        <p:nvSpPr>
          <p:cNvPr id="78" name="TextBox 15">
            <a:extLst>
              <a:ext uri="{FF2B5EF4-FFF2-40B4-BE49-F238E27FC236}">
                <a16:creationId xmlns:a16="http://schemas.microsoft.com/office/drawing/2014/main" id="{4B663D44-2E0D-453A-8F5C-662A58AC0888}"/>
              </a:ext>
            </a:extLst>
          </p:cNvPr>
          <p:cNvSpPr txBox="1"/>
          <p:nvPr/>
        </p:nvSpPr>
        <p:spPr>
          <a:xfrm>
            <a:off x="7080257" y="6341053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1.000</a:t>
            </a:r>
          </a:p>
        </p:txBody>
      </p:sp>
      <p:sp>
        <p:nvSpPr>
          <p:cNvPr id="79" name="TextBox 15">
            <a:extLst>
              <a:ext uri="{FF2B5EF4-FFF2-40B4-BE49-F238E27FC236}">
                <a16:creationId xmlns:a16="http://schemas.microsoft.com/office/drawing/2014/main" id="{2C975B93-2BA5-4519-B87A-6AF288313F98}"/>
              </a:ext>
            </a:extLst>
          </p:cNvPr>
          <p:cNvSpPr txBox="1"/>
          <p:nvPr/>
        </p:nvSpPr>
        <p:spPr>
          <a:xfrm>
            <a:off x="6917948" y="4933654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-0.537</a:t>
            </a: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A3E04550-8DEE-4D49-90EA-4C0312539AB9}"/>
              </a:ext>
            </a:extLst>
          </p:cNvPr>
          <p:cNvSpPr txBox="1"/>
          <p:nvPr/>
        </p:nvSpPr>
        <p:spPr>
          <a:xfrm>
            <a:off x="2777961" y="6341053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-0.537</a:t>
            </a:r>
          </a:p>
        </p:txBody>
      </p:sp>
      <p:sp>
        <p:nvSpPr>
          <p:cNvPr id="81" name="TextBox 15">
            <a:extLst>
              <a:ext uri="{FF2B5EF4-FFF2-40B4-BE49-F238E27FC236}">
                <a16:creationId xmlns:a16="http://schemas.microsoft.com/office/drawing/2014/main" id="{389C649C-1163-48BE-AA47-47D9423FEB4F}"/>
              </a:ext>
            </a:extLst>
          </p:cNvPr>
          <p:cNvSpPr txBox="1"/>
          <p:nvPr/>
        </p:nvSpPr>
        <p:spPr>
          <a:xfrm>
            <a:off x="11130082" y="4934817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0.205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2" name="TextBox 15">
            <a:extLst>
              <a:ext uri="{FF2B5EF4-FFF2-40B4-BE49-F238E27FC236}">
                <a16:creationId xmlns:a16="http://schemas.microsoft.com/office/drawing/2014/main" id="{D05343D7-AB9E-4165-99FF-CE96A0E5C6A8}"/>
              </a:ext>
            </a:extLst>
          </p:cNvPr>
          <p:cNvSpPr txBox="1"/>
          <p:nvPr/>
        </p:nvSpPr>
        <p:spPr>
          <a:xfrm>
            <a:off x="2922496" y="7765946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0.205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3" name="TextBox 15">
            <a:extLst>
              <a:ext uri="{FF2B5EF4-FFF2-40B4-BE49-F238E27FC236}">
                <a16:creationId xmlns:a16="http://schemas.microsoft.com/office/drawing/2014/main" id="{0A7668C9-6173-43E5-89F9-5FF10F81DAE4}"/>
              </a:ext>
            </a:extLst>
          </p:cNvPr>
          <p:cNvSpPr txBox="1"/>
          <p:nvPr/>
        </p:nvSpPr>
        <p:spPr>
          <a:xfrm>
            <a:off x="15071348" y="4925529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-0.077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4" name="TextBox 15">
            <a:extLst>
              <a:ext uri="{FF2B5EF4-FFF2-40B4-BE49-F238E27FC236}">
                <a16:creationId xmlns:a16="http://schemas.microsoft.com/office/drawing/2014/main" id="{54A92027-F214-4C46-8DF3-8A788E755230}"/>
              </a:ext>
            </a:extLst>
          </p:cNvPr>
          <p:cNvSpPr txBox="1"/>
          <p:nvPr/>
        </p:nvSpPr>
        <p:spPr>
          <a:xfrm>
            <a:off x="2777961" y="9098699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-0.077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5" name="TextBox 15">
            <a:extLst>
              <a:ext uri="{FF2B5EF4-FFF2-40B4-BE49-F238E27FC236}">
                <a16:creationId xmlns:a16="http://schemas.microsoft.com/office/drawing/2014/main" id="{5C218120-F9FE-4F4B-A84A-94E661A0937A}"/>
              </a:ext>
            </a:extLst>
          </p:cNvPr>
          <p:cNvSpPr txBox="1"/>
          <p:nvPr/>
        </p:nvSpPr>
        <p:spPr>
          <a:xfrm>
            <a:off x="10943159" y="6343948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-0.109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6" name="TextBox 15">
            <a:extLst>
              <a:ext uri="{FF2B5EF4-FFF2-40B4-BE49-F238E27FC236}">
                <a16:creationId xmlns:a16="http://schemas.microsoft.com/office/drawing/2014/main" id="{AF27890F-6328-4854-9548-F9D1F89480A1}"/>
              </a:ext>
            </a:extLst>
          </p:cNvPr>
          <p:cNvSpPr txBox="1"/>
          <p:nvPr/>
        </p:nvSpPr>
        <p:spPr>
          <a:xfrm>
            <a:off x="6944585" y="7759414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-0.109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7" name="TextBox 15">
            <a:extLst>
              <a:ext uri="{FF2B5EF4-FFF2-40B4-BE49-F238E27FC236}">
                <a16:creationId xmlns:a16="http://schemas.microsoft.com/office/drawing/2014/main" id="{40EC3D7D-D914-44D0-843D-A6E18F42167B}"/>
              </a:ext>
            </a:extLst>
          </p:cNvPr>
          <p:cNvSpPr txBox="1"/>
          <p:nvPr/>
        </p:nvSpPr>
        <p:spPr>
          <a:xfrm>
            <a:off x="15071348" y="6345350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-0.110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8" name="TextBox 15">
            <a:extLst>
              <a:ext uri="{FF2B5EF4-FFF2-40B4-BE49-F238E27FC236}">
                <a16:creationId xmlns:a16="http://schemas.microsoft.com/office/drawing/2014/main" id="{E0C62D58-37A5-4E0B-B419-9047EAF9536C}"/>
              </a:ext>
            </a:extLst>
          </p:cNvPr>
          <p:cNvSpPr txBox="1"/>
          <p:nvPr/>
        </p:nvSpPr>
        <p:spPr>
          <a:xfrm>
            <a:off x="6917948" y="9098699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-0.110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9" name="TextBox 15">
            <a:extLst>
              <a:ext uri="{FF2B5EF4-FFF2-40B4-BE49-F238E27FC236}">
                <a16:creationId xmlns:a16="http://schemas.microsoft.com/office/drawing/2014/main" id="{4CED2FAB-B3A5-4E16-8147-5FE177D14EE1}"/>
              </a:ext>
            </a:extLst>
          </p:cNvPr>
          <p:cNvSpPr txBox="1"/>
          <p:nvPr/>
        </p:nvSpPr>
        <p:spPr>
          <a:xfrm>
            <a:off x="15066854" y="7760663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-0.682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90" name="TextBox 15">
            <a:extLst>
              <a:ext uri="{FF2B5EF4-FFF2-40B4-BE49-F238E27FC236}">
                <a16:creationId xmlns:a16="http://schemas.microsoft.com/office/drawing/2014/main" id="{00AE7484-2C5B-4E44-9B95-6EA643E42CD1}"/>
              </a:ext>
            </a:extLst>
          </p:cNvPr>
          <p:cNvSpPr txBox="1"/>
          <p:nvPr/>
        </p:nvSpPr>
        <p:spPr>
          <a:xfrm>
            <a:off x="10943159" y="9165304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-0.682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91" name="TextBox 4">
            <a:extLst>
              <a:ext uri="{FF2B5EF4-FFF2-40B4-BE49-F238E27FC236}">
                <a16:creationId xmlns:a16="http://schemas.microsoft.com/office/drawing/2014/main" id="{2E9E9047-A27F-4696-84ED-982702DB7746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Partial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3531295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400B4-CCF6-4223-9317-F4A7F6B56D1E}"/>
              </a:ext>
            </a:extLst>
          </p:cNvPr>
          <p:cNvSpPr/>
          <p:nvPr/>
        </p:nvSpPr>
        <p:spPr>
          <a:xfrm>
            <a:off x="9477287" y="-190500"/>
            <a:ext cx="9586488" cy="11034744"/>
          </a:xfrm>
          <a:prstGeom prst="rect">
            <a:avLst/>
          </a:prstGeom>
          <a:solidFill>
            <a:srgbClr val="A066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Multicollinearity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72907B-84CE-4FB5-81A1-0B1AE61254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00" y="3111547"/>
            <a:ext cx="2498333" cy="3063721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62D4E9F8-4AE2-4781-8BAC-1CF80CCDE222}"/>
              </a:ext>
            </a:extLst>
          </p:cNvPr>
          <p:cNvSpPr txBox="1"/>
          <p:nvPr/>
        </p:nvSpPr>
        <p:spPr>
          <a:xfrm>
            <a:off x="516746" y="2074465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Variance Inflation Factors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591085D5-9339-458A-BCF2-D52968CD750B}"/>
              </a:ext>
            </a:extLst>
          </p:cNvPr>
          <p:cNvSpPr txBox="1"/>
          <p:nvPr/>
        </p:nvSpPr>
        <p:spPr>
          <a:xfrm>
            <a:off x="11720517" y="2060378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chemeClr val="bg1"/>
                </a:solidFill>
                <a:latin typeface="Fira Sans Medium Bold"/>
              </a:rPr>
              <a:t>Condition 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51A49B-50C9-4A15-B904-42BF11BE387A}"/>
              </a:ext>
            </a:extLst>
          </p:cNvPr>
          <p:cNvSpPr txBox="1"/>
          <p:nvPr/>
        </p:nvSpPr>
        <p:spPr>
          <a:xfrm>
            <a:off x="1295400" y="3300852"/>
            <a:ext cx="6562021" cy="253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VIF ≥ 10, serious multicollinearity</a:t>
            </a:r>
          </a:p>
          <a:p>
            <a:pPr algn="r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5 ≤ VIF &lt; 10, moderate multicollinearity</a:t>
            </a:r>
          </a:p>
          <a:p>
            <a:pPr algn="r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VIF &lt; 5, no multicollinearity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6BE31-31EA-4DC2-82BD-68629DC3C95E}"/>
              </a:ext>
            </a:extLst>
          </p:cNvPr>
          <p:cNvSpPr txBox="1"/>
          <p:nvPr/>
        </p:nvSpPr>
        <p:spPr>
          <a:xfrm>
            <a:off x="11044912" y="3300851"/>
            <a:ext cx="6562021" cy="253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CN ≥ 30, serious multicollinearity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10 ≤ VIF &lt; 30, moderate multicollinearity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CN &lt; 10, no multicollinearity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F2E234-DBDE-4A81-8862-0CAF6A107CB3}"/>
              </a:ext>
            </a:extLst>
          </p:cNvPr>
          <p:cNvSpPr txBox="1"/>
          <p:nvPr/>
        </p:nvSpPr>
        <p:spPr>
          <a:xfrm>
            <a:off x="1295401" y="6067532"/>
            <a:ext cx="7515314" cy="404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</a:t>
            </a:r>
            <a:r>
              <a:rPr lang="en-US" sz="2800" b="1" dirty="0">
                <a:latin typeface="Bahnschrift SemiLight" panose="020B0502040204020203" pitchFamily="34" charset="0"/>
              </a:rPr>
              <a:t> variance inflation factors of the variables: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	A1	:	1.762293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	A2	:	1.554770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	A3	:	2.346033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	A4	:	2.114003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59B380-1D54-4796-BC66-4424631AE4C1}"/>
              </a:ext>
            </a:extLst>
          </p:cNvPr>
          <p:cNvSpPr txBox="1"/>
          <p:nvPr/>
        </p:nvSpPr>
        <p:spPr>
          <a:xfrm>
            <a:off x="10724360" y="6067530"/>
            <a:ext cx="6536620" cy="388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The Condition Number of the design matrix, i.e., the square root of ratio of largest and smallest eigen values of X’X is calculated to be: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2.95007</a:t>
            </a:r>
          </a:p>
        </p:txBody>
      </p:sp>
    </p:spTree>
    <p:extLst>
      <p:ext uri="{BB962C8B-B14F-4D97-AF65-F5344CB8AC3E}">
        <p14:creationId xmlns:p14="http://schemas.microsoft.com/office/powerpoint/2010/main" val="1369572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Summary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203805" y="2690923"/>
            <a:ext cx="8077200" cy="6573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dirty="0">
                <a:latin typeface="Bahnschrift SemiLight" panose="020B0502040204020203" pitchFamily="34" charset="0"/>
              </a:rPr>
              <a:t>Errors are normally distributed.</a:t>
            </a:r>
          </a:p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Light" panose="020B0502040204020203" pitchFamily="34" charset="0"/>
              </a:rPr>
              <a:t>Errors are homoscedastic.</a:t>
            </a:r>
          </a:p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dirty="0">
                <a:latin typeface="Bahnschrift SemiLight" panose="020B0502040204020203" pitchFamily="34" charset="0"/>
              </a:rPr>
              <a:t>Errors are positively auto-correlated in the given order.</a:t>
            </a:r>
          </a:p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dirty="0">
                <a:latin typeface="Bahnschrift SemiLight" panose="020B0502040204020203" pitchFamily="34" charset="0"/>
              </a:rPr>
              <a:t>Multicollinearity is absent in the explanatory data.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0CE4A436-D365-4E9F-8949-CC26FAA8847F}"/>
              </a:ext>
            </a:extLst>
          </p:cNvPr>
          <p:cNvSpPr/>
          <p:nvPr/>
        </p:nvSpPr>
        <p:spPr>
          <a:xfrm>
            <a:off x="9451167" y="175520"/>
            <a:ext cx="15504779" cy="10629900"/>
          </a:xfrm>
          <a:custGeom>
            <a:avLst/>
            <a:gdLst/>
            <a:ahLst/>
            <a:cxnLst/>
            <a:rect l="l" t="t" r="r" b="b"/>
            <a:pathLst>
              <a:path w="6679670" h="5372100">
                <a:moveTo>
                  <a:pt x="512900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129000" y="5372100"/>
                </a:lnTo>
                <a:lnTo>
                  <a:pt x="6679670" y="2686050"/>
                </a:lnTo>
                <a:lnTo>
                  <a:pt x="5129000" y="0"/>
                </a:lnTo>
                <a:close/>
              </a:path>
            </a:pathLst>
          </a:custGeom>
          <a:solidFill>
            <a:srgbClr val="A066CB"/>
          </a:solidFill>
        </p:spPr>
      </p:sp>
    </p:spTree>
    <p:extLst>
      <p:ext uri="{BB962C8B-B14F-4D97-AF65-F5344CB8AC3E}">
        <p14:creationId xmlns:p14="http://schemas.microsoft.com/office/powerpoint/2010/main" val="3664752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C5F5D-B617-43C7-A1B4-93B2FABC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287826"/>
            <a:ext cx="8872882" cy="6654661"/>
          </a:xfrm>
          <a:prstGeom prst="rect">
            <a:avLst/>
          </a:prstGeom>
          <a:effectLst>
            <a:softEdge rad="241300"/>
          </a:effectLst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00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399" y="1754035"/>
            <a:ext cx="8177065" cy="4102247"/>
            <a:chOff x="-1" y="-825807"/>
            <a:chExt cx="8921059" cy="546966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25807"/>
              <a:ext cx="8674156" cy="14911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endParaRPr lang="en-US" sz="54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025FDED6-D952-4103-AD88-A3583928E68E}"/>
              </a:ext>
            </a:extLst>
          </p:cNvPr>
          <p:cNvSpPr txBox="1"/>
          <p:nvPr/>
        </p:nvSpPr>
        <p:spPr>
          <a:xfrm>
            <a:off x="956805" y="4776089"/>
            <a:ext cx="6392060" cy="2470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“I could prove God statistically. Take the human body alone - the chances that all the functions of an individual would just happen is a statistical monstrosity.”</a:t>
            </a:r>
          </a:p>
          <a:p>
            <a:pPr marL="0" lvl="0" indent="0" algn="r">
              <a:lnSpc>
                <a:spcPts val="3900"/>
              </a:lnSpc>
              <a:spcBef>
                <a:spcPct val="0"/>
              </a:spcBef>
            </a:pP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-George Gallup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798B0D10-DA8F-4D8A-9435-1ABD6A3489AF}"/>
              </a:ext>
            </a:extLst>
          </p:cNvPr>
          <p:cNvSpPr txBox="1"/>
          <p:nvPr/>
        </p:nvSpPr>
        <p:spPr>
          <a:xfrm>
            <a:off x="533400" y="2923259"/>
            <a:ext cx="7887253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FFFFFF"/>
                </a:solidFill>
                <a:latin typeface="Fira Sans Medium Bold"/>
              </a:rPr>
              <a:t>Goodness of Fit</a:t>
            </a:r>
          </a:p>
        </p:txBody>
      </p:sp>
    </p:spTree>
    <p:extLst>
      <p:ext uri="{BB962C8B-B14F-4D97-AF65-F5344CB8AC3E}">
        <p14:creationId xmlns:p14="http://schemas.microsoft.com/office/powerpoint/2010/main" val="2184446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E1A768E-1C6A-4CEB-BDBB-BFB92A9F3246}"/>
              </a:ext>
            </a:extLst>
          </p:cNvPr>
          <p:cNvSpPr/>
          <p:nvPr/>
        </p:nvSpPr>
        <p:spPr>
          <a:xfrm>
            <a:off x="12039600" y="-190500"/>
            <a:ext cx="6252381" cy="10844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B829A-7EFF-413E-B05D-4E64FEBFA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47"/>
          <a:stretch/>
        </p:blipFill>
        <p:spPr>
          <a:xfrm>
            <a:off x="12558490" y="2314578"/>
            <a:ext cx="1518701" cy="3385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E607-C047-4401-9431-198277FF2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491" y="5664303"/>
            <a:ext cx="1698216" cy="433274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890663" y="3178334"/>
            <a:ext cx="2602659" cy="2443380"/>
            <a:chOff x="-80323" y="-2606"/>
            <a:chExt cx="3470210" cy="325784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-80323" y="-2606"/>
              <a:ext cx="3470210" cy="3257840"/>
              <a:chOff x="-62725" y="-2035"/>
              <a:chExt cx="2709911" cy="25440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70000" y="0"/>
                <a:ext cx="1377186" cy="2342297"/>
              </a:xfrm>
              <a:custGeom>
                <a:avLst/>
                <a:gdLst/>
                <a:ahLst/>
                <a:cxnLst/>
                <a:rect l="l" t="t" r="r" b="b"/>
                <a:pathLst>
                  <a:path w="1377186" h="2342297">
                    <a:moveTo>
                      <a:pt x="0" y="0"/>
                    </a:moveTo>
                    <a:cubicBezTo>
                      <a:pt x="564939" y="0"/>
                      <a:pt x="1061960" y="373174"/>
                      <a:pt x="1219573" y="915681"/>
                    </a:cubicBezTo>
                    <a:cubicBezTo>
                      <a:pt x="1377186" y="1458188"/>
                      <a:pt x="1157494" y="2039587"/>
                      <a:pt x="680500" y="2342297"/>
                    </a:cubicBezTo>
                    <a:lnTo>
                      <a:pt x="476350" y="2020607"/>
                    </a:lnTo>
                    <a:cubicBezTo>
                      <a:pt x="810246" y="1808711"/>
                      <a:pt x="964030" y="1401732"/>
                      <a:pt x="853701" y="1021977"/>
                    </a:cubicBezTo>
                    <a:cubicBezTo>
                      <a:pt x="743372" y="642222"/>
                      <a:pt x="395457" y="381000"/>
                      <a:pt x="0" y="3810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1916441" y="1168403"/>
            <a:ext cx="8534400" cy="1146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Fira Sans Medium Bold"/>
              </a:rPr>
              <a:t>Goodness of Fit</a:t>
            </a:r>
            <a:endParaRPr lang="en-US" sz="8000" u="none" dirty="0">
              <a:solidFill>
                <a:schemeClr val="bg1"/>
              </a:solidFill>
              <a:latin typeface="Fira Sans Medium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14400" y="6108589"/>
            <a:ext cx="4564038" cy="666167"/>
            <a:chOff x="0" y="0"/>
            <a:chExt cx="6085384" cy="888223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680527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6805273" h="5372100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44960" y="173531"/>
              <a:ext cx="5395464" cy="53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R</a:t>
              </a:r>
              <a:r>
                <a:rPr lang="en-US" sz="2600" u="none" spc="78" baseline="30000" dirty="0">
                  <a:solidFill>
                    <a:srgbClr val="FFFFFF"/>
                  </a:solidFill>
                  <a:latin typeface="Fira Sans Medium Bold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05600" y="6108589"/>
            <a:ext cx="4564038" cy="666167"/>
            <a:chOff x="0" y="0"/>
            <a:chExt cx="6085384" cy="888223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680527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6805273" h="5372100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344960" y="173531"/>
              <a:ext cx="5395464" cy="53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Adjuste</a:t>
              </a:r>
              <a:r>
                <a:rPr lang="en-US" sz="2600" spc="78" dirty="0">
                  <a:solidFill>
                    <a:srgbClr val="FFFFFF"/>
                  </a:solidFill>
                  <a:latin typeface="Fira Sans Medium Bold"/>
                </a:rPr>
                <a:t>d </a:t>
              </a: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R</a:t>
              </a:r>
              <a:r>
                <a:rPr lang="en-US" sz="2600" u="none" spc="78" baseline="30000" dirty="0">
                  <a:solidFill>
                    <a:srgbClr val="FFFFFF"/>
                  </a:solidFill>
                  <a:latin typeface="Fira Sans Medium Bold"/>
                </a:rPr>
                <a:t>2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37202" y="7064257"/>
            <a:ext cx="4046598" cy="67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dirty="0">
                <a:solidFill>
                  <a:schemeClr val="bg1"/>
                </a:solidFill>
                <a:latin typeface="Fira Sans Medium"/>
              </a:rPr>
              <a:t>90.56%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400800" y="7064257"/>
            <a:ext cx="5147499" cy="1955087"/>
            <a:chOff x="-733934" y="-76200"/>
            <a:chExt cx="6863332" cy="2606783"/>
          </a:xfrm>
        </p:grpSpPr>
        <p:sp>
          <p:nvSpPr>
            <p:cNvPr id="31" name="TextBox 31"/>
            <p:cNvSpPr txBox="1"/>
            <p:nvPr/>
          </p:nvSpPr>
          <p:spPr>
            <a:xfrm>
              <a:off x="-733934" y="823107"/>
              <a:ext cx="6863332" cy="1707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chemeClr val="bg1"/>
                  </a:solidFill>
                  <a:latin typeface="Fira Sans Light"/>
                </a:rPr>
                <a:t>Percentage of variation in the response explained by the independent variables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5395464" cy="899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u="none" dirty="0">
                  <a:solidFill>
                    <a:schemeClr val="bg1"/>
                  </a:solidFill>
                  <a:latin typeface="Fira Sans Medium"/>
                </a:rPr>
                <a:t>90.07%</a:t>
              </a:r>
            </a:p>
          </p:txBody>
        </p:sp>
      </p:grpSp>
      <p:sp>
        <p:nvSpPr>
          <p:cNvPr id="48" name="Freeform 5">
            <a:extLst>
              <a:ext uri="{FF2B5EF4-FFF2-40B4-BE49-F238E27FC236}">
                <a16:creationId xmlns:a16="http://schemas.microsoft.com/office/drawing/2014/main" id="{17FC2224-57B9-4C41-9DA0-DEF070EB452B}"/>
              </a:ext>
            </a:extLst>
          </p:cNvPr>
          <p:cNvSpPr/>
          <p:nvPr/>
        </p:nvSpPr>
        <p:spPr>
          <a:xfrm rot="8782828">
            <a:off x="2021983" y="3721325"/>
            <a:ext cx="1322680" cy="2249593"/>
          </a:xfrm>
          <a:custGeom>
            <a:avLst/>
            <a:gdLst/>
            <a:ahLst/>
            <a:cxnLst/>
            <a:rect l="l" t="t" r="r" b="b"/>
            <a:pathLst>
              <a:path w="1377186" h="2342297">
                <a:moveTo>
                  <a:pt x="0" y="0"/>
                </a:moveTo>
                <a:cubicBezTo>
                  <a:pt x="564939" y="0"/>
                  <a:pt x="1061960" y="373174"/>
                  <a:pt x="1219573" y="915681"/>
                </a:cubicBezTo>
                <a:cubicBezTo>
                  <a:pt x="1377186" y="1458188"/>
                  <a:pt x="1157494" y="2039587"/>
                  <a:pt x="680500" y="2342297"/>
                </a:cubicBezTo>
                <a:lnTo>
                  <a:pt x="476350" y="2020607"/>
                </a:lnTo>
                <a:cubicBezTo>
                  <a:pt x="810246" y="1808711"/>
                  <a:pt x="964030" y="1401732"/>
                  <a:pt x="853701" y="1021977"/>
                </a:cubicBezTo>
                <a:cubicBezTo>
                  <a:pt x="743372" y="642222"/>
                  <a:pt x="395457" y="381000"/>
                  <a:pt x="0" y="38100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591F09AE-2507-408F-B733-1D10F726EF81}"/>
              </a:ext>
            </a:extLst>
          </p:cNvPr>
          <p:cNvGrpSpPr/>
          <p:nvPr/>
        </p:nvGrpSpPr>
        <p:grpSpPr>
          <a:xfrm>
            <a:off x="7791849" y="3149024"/>
            <a:ext cx="2602659" cy="2443380"/>
            <a:chOff x="-80323" y="-2606"/>
            <a:chExt cx="3470210" cy="3257840"/>
          </a:xfrm>
        </p:grpSpPr>
        <p:grpSp>
          <p:nvGrpSpPr>
            <p:cNvPr id="50" name="Group 3">
              <a:extLst>
                <a:ext uri="{FF2B5EF4-FFF2-40B4-BE49-F238E27FC236}">
                  <a16:creationId xmlns:a16="http://schemas.microsoft.com/office/drawing/2014/main" id="{21F7BC69-E096-43D2-9D64-B9F6A9627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80323" y="-2606"/>
              <a:ext cx="3470210" cy="3257840"/>
              <a:chOff x="-62725" y="-2035"/>
              <a:chExt cx="2709911" cy="2544070"/>
            </a:xfrm>
          </p:grpSpPr>
          <p:sp>
            <p:nvSpPr>
              <p:cNvPr id="51" name="Freeform 4">
                <a:extLst>
                  <a:ext uri="{FF2B5EF4-FFF2-40B4-BE49-F238E27FC236}">
                    <a16:creationId xmlns:a16="http://schemas.microsoft.com/office/drawing/2014/main" id="{D9DCBA4F-1E6C-490F-8585-19FD9A0EF082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" name="Freeform 5">
                <a:extLst>
                  <a:ext uri="{FF2B5EF4-FFF2-40B4-BE49-F238E27FC236}">
                    <a16:creationId xmlns:a16="http://schemas.microsoft.com/office/drawing/2014/main" id="{5B2EAE37-98D4-4AE2-8B63-5A1CCA3E91D0}"/>
                  </a:ext>
                </a:extLst>
              </p:cNvPr>
              <p:cNvSpPr/>
              <p:nvPr/>
            </p:nvSpPr>
            <p:spPr>
              <a:xfrm>
                <a:off x="1270000" y="0"/>
                <a:ext cx="1377186" cy="2342297"/>
              </a:xfrm>
              <a:custGeom>
                <a:avLst/>
                <a:gdLst/>
                <a:ahLst/>
                <a:cxnLst/>
                <a:rect l="l" t="t" r="r" b="b"/>
                <a:pathLst>
                  <a:path w="1377186" h="2342297">
                    <a:moveTo>
                      <a:pt x="0" y="0"/>
                    </a:moveTo>
                    <a:cubicBezTo>
                      <a:pt x="564939" y="0"/>
                      <a:pt x="1061960" y="373174"/>
                      <a:pt x="1219573" y="915681"/>
                    </a:cubicBezTo>
                    <a:cubicBezTo>
                      <a:pt x="1377186" y="1458188"/>
                      <a:pt x="1157494" y="2039587"/>
                      <a:pt x="680500" y="2342297"/>
                    </a:cubicBezTo>
                    <a:lnTo>
                      <a:pt x="476350" y="2020607"/>
                    </a:lnTo>
                    <a:cubicBezTo>
                      <a:pt x="810246" y="1808711"/>
                      <a:pt x="964030" y="1401732"/>
                      <a:pt x="853701" y="1021977"/>
                    </a:cubicBezTo>
                    <a:cubicBezTo>
                      <a:pt x="743372" y="642222"/>
                      <a:pt x="395457" y="381000"/>
                      <a:pt x="0" y="3810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53" name="Freeform 5">
            <a:extLst>
              <a:ext uri="{FF2B5EF4-FFF2-40B4-BE49-F238E27FC236}">
                <a16:creationId xmlns:a16="http://schemas.microsoft.com/office/drawing/2014/main" id="{E1198FDF-483B-47E4-BCB0-C67C5808B9AA}"/>
              </a:ext>
            </a:extLst>
          </p:cNvPr>
          <p:cNvSpPr/>
          <p:nvPr/>
        </p:nvSpPr>
        <p:spPr>
          <a:xfrm rot="8724622">
            <a:off x="7888845" y="3719919"/>
            <a:ext cx="1322680" cy="2249593"/>
          </a:xfrm>
          <a:custGeom>
            <a:avLst/>
            <a:gdLst/>
            <a:ahLst/>
            <a:cxnLst/>
            <a:rect l="l" t="t" r="r" b="b"/>
            <a:pathLst>
              <a:path w="1377186" h="2342297">
                <a:moveTo>
                  <a:pt x="0" y="0"/>
                </a:moveTo>
                <a:cubicBezTo>
                  <a:pt x="564939" y="0"/>
                  <a:pt x="1061960" y="373174"/>
                  <a:pt x="1219573" y="915681"/>
                </a:cubicBezTo>
                <a:cubicBezTo>
                  <a:pt x="1377186" y="1458188"/>
                  <a:pt x="1157494" y="2039587"/>
                  <a:pt x="680500" y="2342297"/>
                </a:cubicBezTo>
                <a:lnTo>
                  <a:pt x="476350" y="2020607"/>
                </a:lnTo>
                <a:cubicBezTo>
                  <a:pt x="810246" y="1808711"/>
                  <a:pt x="964030" y="1401732"/>
                  <a:pt x="853701" y="1021977"/>
                </a:cubicBezTo>
                <a:cubicBezTo>
                  <a:pt x="743372" y="642222"/>
                  <a:pt x="395457" y="381000"/>
                  <a:pt x="0" y="38100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55" name="TextBox 14">
            <a:extLst>
              <a:ext uri="{FF2B5EF4-FFF2-40B4-BE49-F238E27FC236}">
                <a16:creationId xmlns:a16="http://schemas.microsoft.com/office/drawing/2014/main" id="{4FCD1607-73E0-4C2B-99E0-0E4C17837E54}"/>
              </a:ext>
            </a:extLst>
          </p:cNvPr>
          <p:cNvSpPr txBox="1"/>
          <p:nvPr/>
        </p:nvSpPr>
        <p:spPr>
          <a:xfrm>
            <a:off x="12268200" y="489174"/>
            <a:ext cx="5781701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latin typeface="Fira Sans Medium Bold"/>
              </a:rPr>
              <a:t>Significance Test</a:t>
            </a:r>
            <a:endParaRPr lang="en-US" sz="8000" u="none" dirty="0">
              <a:latin typeface="Fira Sans Medium Bold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361A0C-CF76-42E6-BD64-C2CE69BD383C}"/>
              </a:ext>
            </a:extLst>
          </p:cNvPr>
          <p:cNvCxnSpPr>
            <a:cxnSpLocks/>
          </p:cNvCxnSpPr>
          <p:nvPr/>
        </p:nvCxnSpPr>
        <p:spPr>
          <a:xfrm flipV="1">
            <a:off x="13693035" y="3149024"/>
            <a:ext cx="951489" cy="699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31">
            <a:extLst>
              <a:ext uri="{FF2B5EF4-FFF2-40B4-BE49-F238E27FC236}">
                <a16:creationId xmlns:a16="http://schemas.microsoft.com/office/drawing/2014/main" id="{8825108E-D85B-47CE-B157-ACFA0A891B0A}"/>
              </a:ext>
            </a:extLst>
          </p:cNvPr>
          <p:cNvSpPr txBox="1"/>
          <p:nvPr/>
        </p:nvSpPr>
        <p:spPr>
          <a:xfrm>
            <a:off x="14701130" y="2905074"/>
            <a:ext cx="81463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latin typeface="Fira Sans Light"/>
              </a:rPr>
              <a:t>A3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20AD3B0-3C5C-48CA-A2B1-5EE16668DD72}"/>
              </a:ext>
            </a:extLst>
          </p:cNvPr>
          <p:cNvCxnSpPr>
            <a:cxnSpLocks/>
          </p:cNvCxnSpPr>
          <p:nvPr/>
        </p:nvCxnSpPr>
        <p:spPr>
          <a:xfrm>
            <a:off x="13625391" y="6438901"/>
            <a:ext cx="1122617" cy="564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TextBox 31">
            <a:extLst>
              <a:ext uri="{FF2B5EF4-FFF2-40B4-BE49-F238E27FC236}">
                <a16:creationId xmlns:a16="http://schemas.microsoft.com/office/drawing/2014/main" id="{32ED120B-178B-436C-B614-7BA48D5B1A6D}"/>
              </a:ext>
            </a:extLst>
          </p:cNvPr>
          <p:cNvSpPr txBox="1"/>
          <p:nvPr/>
        </p:nvSpPr>
        <p:spPr>
          <a:xfrm>
            <a:off x="14593767" y="6907420"/>
            <a:ext cx="81463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latin typeface="Fira Sans Light"/>
              </a:rPr>
              <a:t>A2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979B41F-385F-4A8A-908C-EF716A2A110F}"/>
              </a:ext>
            </a:extLst>
          </p:cNvPr>
          <p:cNvCxnSpPr>
            <a:cxnSpLocks/>
          </p:cNvCxnSpPr>
          <p:nvPr/>
        </p:nvCxnSpPr>
        <p:spPr>
          <a:xfrm flipV="1">
            <a:off x="13625391" y="7943023"/>
            <a:ext cx="1075739" cy="1741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5477F23-A3AE-4F4C-919D-F225F182BA80}"/>
              </a:ext>
            </a:extLst>
          </p:cNvPr>
          <p:cNvCxnSpPr>
            <a:cxnSpLocks/>
          </p:cNvCxnSpPr>
          <p:nvPr/>
        </p:nvCxnSpPr>
        <p:spPr>
          <a:xfrm flipV="1">
            <a:off x="13625391" y="8426850"/>
            <a:ext cx="1081796" cy="1257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6F3C8D6-85CE-49E1-8621-70B363D47DDC}"/>
              </a:ext>
            </a:extLst>
          </p:cNvPr>
          <p:cNvCxnSpPr>
            <a:cxnSpLocks/>
          </p:cNvCxnSpPr>
          <p:nvPr/>
        </p:nvCxnSpPr>
        <p:spPr>
          <a:xfrm flipV="1">
            <a:off x="13625391" y="8987351"/>
            <a:ext cx="1075739" cy="696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TextBox 31">
            <a:extLst>
              <a:ext uri="{FF2B5EF4-FFF2-40B4-BE49-F238E27FC236}">
                <a16:creationId xmlns:a16="http://schemas.microsoft.com/office/drawing/2014/main" id="{0321EB44-F4DA-48C3-814D-B36CD0042EE0}"/>
              </a:ext>
            </a:extLst>
          </p:cNvPr>
          <p:cNvSpPr txBox="1"/>
          <p:nvPr/>
        </p:nvSpPr>
        <p:spPr>
          <a:xfrm>
            <a:off x="14593767" y="7704762"/>
            <a:ext cx="81463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latin typeface="Fira Sans Light"/>
              </a:rPr>
              <a:t>A1</a:t>
            </a:r>
          </a:p>
        </p:txBody>
      </p:sp>
      <p:sp>
        <p:nvSpPr>
          <p:cNvPr id="80" name="TextBox 31">
            <a:extLst>
              <a:ext uri="{FF2B5EF4-FFF2-40B4-BE49-F238E27FC236}">
                <a16:creationId xmlns:a16="http://schemas.microsoft.com/office/drawing/2014/main" id="{EA51167A-7C79-4C6B-B50F-B24627476B82}"/>
              </a:ext>
            </a:extLst>
          </p:cNvPr>
          <p:cNvSpPr txBox="1"/>
          <p:nvPr/>
        </p:nvSpPr>
        <p:spPr>
          <a:xfrm>
            <a:off x="14592780" y="8222554"/>
            <a:ext cx="81463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latin typeface="Fira Sans Light"/>
              </a:rPr>
              <a:t>A4</a:t>
            </a:r>
            <a:endParaRPr lang="en-US" sz="2400" u="none" dirty="0">
              <a:latin typeface="Fira Sans Light"/>
            </a:endParaRPr>
          </a:p>
        </p:txBody>
      </p:sp>
      <p:sp>
        <p:nvSpPr>
          <p:cNvPr id="81" name="TextBox 31">
            <a:extLst>
              <a:ext uri="{FF2B5EF4-FFF2-40B4-BE49-F238E27FC236}">
                <a16:creationId xmlns:a16="http://schemas.microsoft.com/office/drawing/2014/main" id="{9AE8591F-23EA-4C3D-8B25-28BA29D1AB5C}"/>
              </a:ext>
            </a:extLst>
          </p:cNvPr>
          <p:cNvSpPr txBox="1"/>
          <p:nvPr/>
        </p:nvSpPr>
        <p:spPr>
          <a:xfrm>
            <a:off x="14695868" y="8835405"/>
            <a:ext cx="142506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latin typeface="Fira Sans Light"/>
              </a:rPr>
              <a:t>Intercept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B77FFF-043F-4FC7-A202-C3F8ED411F58}"/>
              </a:ext>
            </a:extLst>
          </p:cNvPr>
          <p:cNvSpPr txBox="1"/>
          <p:nvPr/>
        </p:nvSpPr>
        <p:spPr>
          <a:xfrm>
            <a:off x="14322841" y="3431101"/>
            <a:ext cx="3727059" cy="3236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Each p – Value except that of A3 is less than 0.05, which implies each variable except A3 is significant.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B585B0B8-DD7B-4BA2-8B1D-155345BF50D0}"/>
              </a:ext>
            </a:extLst>
          </p:cNvPr>
          <p:cNvSpPr txBox="1"/>
          <p:nvPr/>
        </p:nvSpPr>
        <p:spPr>
          <a:xfrm>
            <a:off x="594801" y="7738737"/>
            <a:ext cx="5147499" cy="1280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bg1"/>
                </a:solidFill>
                <a:latin typeface="Fira Sans Light"/>
              </a:rPr>
              <a:t>Percentage of variation in the response explained by the explanatory variables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50ACCBB5-7F5E-4325-A469-A429ABC46C71}"/>
              </a:ext>
            </a:extLst>
          </p:cNvPr>
          <p:cNvSpPr/>
          <p:nvPr/>
        </p:nvSpPr>
        <p:spPr>
          <a:xfrm rot="10590211">
            <a:off x="1869313" y="3412036"/>
            <a:ext cx="1322680" cy="2249593"/>
          </a:xfrm>
          <a:custGeom>
            <a:avLst/>
            <a:gdLst/>
            <a:ahLst/>
            <a:cxnLst/>
            <a:rect l="l" t="t" r="r" b="b"/>
            <a:pathLst>
              <a:path w="1377186" h="2342297">
                <a:moveTo>
                  <a:pt x="0" y="0"/>
                </a:moveTo>
                <a:cubicBezTo>
                  <a:pt x="564939" y="0"/>
                  <a:pt x="1061960" y="373174"/>
                  <a:pt x="1219573" y="915681"/>
                </a:cubicBezTo>
                <a:cubicBezTo>
                  <a:pt x="1377186" y="1458188"/>
                  <a:pt x="1157494" y="2039587"/>
                  <a:pt x="680500" y="2342297"/>
                </a:cubicBezTo>
                <a:lnTo>
                  <a:pt x="476350" y="2020607"/>
                </a:lnTo>
                <a:cubicBezTo>
                  <a:pt x="810246" y="1808711"/>
                  <a:pt x="964030" y="1401732"/>
                  <a:pt x="853701" y="1021977"/>
                </a:cubicBezTo>
                <a:cubicBezTo>
                  <a:pt x="743372" y="642222"/>
                  <a:pt x="395457" y="381000"/>
                  <a:pt x="0" y="38100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2254E37B-832A-4BDE-8E6D-1C5D2B42E85A}"/>
              </a:ext>
            </a:extLst>
          </p:cNvPr>
          <p:cNvSpPr/>
          <p:nvPr/>
        </p:nvSpPr>
        <p:spPr>
          <a:xfrm rot="10405606">
            <a:off x="7744412" y="3435195"/>
            <a:ext cx="1322680" cy="2249593"/>
          </a:xfrm>
          <a:custGeom>
            <a:avLst/>
            <a:gdLst/>
            <a:ahLst/>
            <a:cxnLst/>
            <a:rect l="l" t="t" r="r" b="b"/>
            <a:pathLst>
              <a:path w="1377186" h="2342297">
                <a:moveTo>
                  <a:pt x="0" y="0"/>
                </a:moveTo>
                <a:cubicBezTo>
                  <a:pt x="564939" y="0"/>
                  <a:pt x="1061960" y="373174"/>
                  <a:pt x="1219573" y="915681"/>
                </a:cubicBezTo>
                <a:cubicBezTo>
                  <a:pt x="1377186" y="1458188"/>
                  <a:pt x="1157494" y="2039587"/>
                  <a:pt x="680500" y="2342297"/>
                </a:cubicBezTo>
                <a:lnTo>
                  <a:pt x="476350" y="2020607"/>
                </a:lnTo>
                <a:cubicBezTo>
                  <a:pt x="810246" y="1808711"/>
                  <a:pt x="964030" y="1401732"/>
                  <a:pt x="853701" y="1021977"/>
                </a:cubicBezTo>
                <a:cubicBezTo>
                  <a:pt x="743372" y="642222"/>
                  <a:pt x="395457" y="381000"/>
                  <a:pt x="0" y="38100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28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BDD0E6"/>
            </a:gs>
            <a:gs pos="36000">
              <a:srgbClr val="C5D6E9"/>
            </a:gs>
            <a:gs pos="47000">
              <a:schemeClr val="accent1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00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400" y="2462867"/>
            <a:ext cx="7887253" cy="3393415"/>
            <a:chOff x="-1" y="119302"/>
            <a:chExt cx="10516337" cy="4524552"/>
          </a:xfrm>
        </p:grpSpPr>
        <p:sp>
          <p:nvSpPr>
            <p:cNvPr id="13" name="TextBox 13"/>
            <p:cNvSpPr txBox="1"/>
            <p:nvPr/>
          </p:nvSpPr>
          <p:spPr>
            <a:xfrm>
              <a:off x="-1" y="119302"/>
              <a:ext cx="10516337" cy="30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Potential</a:t>
              </a:r>
            </a:p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Outlier Points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025FDED6-D952-4103-AD88-A3583928E68E}"/>
              </a:ext>
            </a:extLst>
          </p:cNvPr>
          <p:cNvSpPr txBox="1"/>
          <p:nvPr/>
        </p:nvSpPr>
        <p:spPr>
          <a:xfrm>
            <a:off x="1143000" y="5386410"/>
            <a:ext cx="4958229" cy="970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“All statistics have outliers”</a:t>
            </a:r>
          </a:p>
          <a:p>
            <a:pPr marL="0" lvl="0" indent="0" algn="r">
              <a:lnSpc>
                <a:spcPts val="3900"/>
              </a:lnSpc>
              <a:spcBef>
                <a:spcPct val="0"/>
              </a:spcBef>
            </a:pPr>
            <a:r>
              <a:rPr lang="en-US" sz="2800" b="1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-</a:t>
            </a:r>
            <a:r>
              <a:rPr lang="en-US" sz="2800" b="1" spc="-60" dirty="0" err="1">
                <a:solidFill>
                  <a:srgbClr val="FFFFFF"/>
                </a:solidFill>
                <a:latin typeface="Corbel Light" panose="020B0303020204020204" pitchFamily="34" charset="0"/>
              </a:rPr>
              <a:t>Nenia</a:t>
            </a:r>
            <a:r>
              <a:rPr lang="en-US" sz="2800" b="1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 Campbell</a:t>
            </a:r>
            <a:endParaRPr lang="en-US" sz="2800" b="1" u="none" spc="-60" dirty="0">
              <a:solidFill>
                <a:srgbClr val="FFFFFF"/>
              </a:solidFill>
              <a:latin typeface="Corbel Light" panose="020B0303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CFEEC-DF2C-4730-B8AD-A41C0AE9C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738" y1="51095" x2="32738" y2="51095"/>
                        <a14:foregroundMark x1="41429" y1="50365" x2="41429" y2="50365"/>
                        <a14:foregroundMark x1="43810" y1="71898" x2="43810" y2="71898"/>
                        <a14:foregroundMark x1="43929" y1="64234" x2="43929" y2="64234"/>
                        <a14:foregroundMark x1="44405" y1="82117" x2="44405" y2="82117"/>
                        <a14:foregroundMark x1="41071" y1="47445" x2="41071" y2="47445"/>
                        <a14:foregroundMark x1="55238" y1="58394" x2="55238" y2="58394"/>
                        <a14:foregroundMark x1="54286" y1="51825" x2="54286" y2="51825"/>
                        <a14:foregroundMark x1="69048" y1="45985" x2="69048" y2="45985"/>
                        <a14:foregroundMark x1="68452" y1="50365" x2="68452" y2="50365"/>
                        <a14:foregroundMark x1="69643" y1="45255" x2="69643" y2="45255"/>
                        <a14:foregroundMark x1="66071" y1="20803" x2="66071" y2="20803"/>
                        <a14:foregroundMark x1="66310" y1="27007" x2="66310" y2="27007"/>
                        <a14:foregroundMark x1="50119" y1="38321" x2="50119" y2="38321"/>
                        <a14:foregroundMark x1="48214" y1="31387" x2="48214" y2="31387"/>
                      </a14:backgroundRemoval>
                    </a14:imgEffect>
                  </a14:imgLayer>
                </a14:imgProps>
              </a:ext>
            </a:extLst>
          </a:blip>
          <a:srcRect l="28102" r="25714"/>
          <a:stretch/>
        </p:blipFill>
        <p:spPr>
          <a:xfrm>
            <a:off x="13113259" y="1994958"/>
            <a:ext cx="3695146" cy="2609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044385-5B5F-44E0-B485-10ED59C81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738" y1="51095" x2="32738" y2="51095"/>
                        <a14:foregroundMark x1="41429" y1="50365" x2="41429" y2="50365"/>
                        <a14:foregroundMark x1="43810" y1="71898" x2="43810" y2="71898"/>
                        <a14:foregroundMark x1="43929" y1="64234" x2="43929" y2="64234"/>
                        <a14:foregroundMark x1="44405" y1="82117" x2="44405" y2="82117"/>
                        <a14:foregroundMark x1="41071" y1="47445" x2="41071" y2="47445"/>
                        <a14:foregroundMark x1="55238" y1="58394" x2="55238" y2="58394"/>
                        <a14:foregroundMark x1="54286" y1="51825" x2="54286" y2="51825"/>
                        <a14:foregroundMark x1="69048" y1="45985" x2="69048" y2="45985"/>
                        <a14:foregroundMark x1="68452" y1="50365" x2="68452" y2="50365"/>
                        <a14:foregroundMark x1="69643" y1="45255" x2="69643" y2="45255"/>
                        <a14:foregroundMark x1="66071" y1="20803" x2="66071" y2="20803"/>
                        <a14:foregroundMark x1="66310" y1="27007" x2="66310" y2="27007"/>
                        <a14:foregroundMark x1="50119" y1="38321" x2="50119" y2="38321"/>
                        <a14:foregroundMark x1="48214" y1="31387" x2="48214" y2="31387"/>
                      </a14:backgroundRemoval>
                    </a14:imgEffect>
                  </a14:imgLayer>
                </a14:imgProps>
              </a:ext>
            </a:extLst>
          </a:blip>
          <a:srcRect l="28102" r="25714"/>
          <a:stretch/>
        </p:blipFill>
        <p:spPr>
          <a:xfrm rot="784905">
            <a:off x="14649210" y="3013218"/>
            <a:ext cx="3695146" cy="2609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3AA26-5814-4220-BD39-1BBCB9BE53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738" y1="51095" x2="32738" y2="51095"/>
                        <a14:foregroundMark x1="41429" y1="50365" x2="41429" y2="50365"/>
                        <a14:foregroundMark x1="43810" y1="71898" x2="43810" y2="71898"/>
                        <a14:foregroundMark x1="43929" y1="64234" x2="43929" y2="64234"/>
                        <a14:foregroundMark x1="44405" y1="82117" x2="44405" y2="82117"/>
                        <a14:foregroundMark x1="41071" y1="47445" x2="41071" y2="47445"/>
                        <a14:foregroundMark x1="55238" y1="58394" x2="55238" y2="58394"/>
                        <a14:foregroundMark x1="54286" y1="51825" x2="54286" y2="51825"/>
                        <a14:foregroundMark x1="69048" y1="45985" x2="69048" y2="45985"/>
                        <a14:foregroundMark x1="68452" y1="50365" x2="68452" y2="50365"/>
                        <a14:foregroundMark x1="69643" y1="45255" x2="69643" y2="45255"/>
                        <a14:foregroundMark x1="66071" y1="20803" x2="66071" y2="20803"/>
                        <a14:foregroundMark x1="66310" y1="27007" x2="66310" y2="27007"/>
                        <a14:foregroundMark x1="50119" y1="38321" x2="50119" y2="38321"/>
                        <a14:foregroundMark x1="48214" y1="31387" x2="48214" y2="31387"/>
                      </a14:backgroundRemoval>
                    </a14:imgEffect>
                  </a14:imgLayer>
                </a14:imgProps>
              </a:ext>
            </a:extLst>
          </a:blip>
          <a:srcRect l="60231" r="25714"/>
          <a:stretch/>
        </p:blipFill>
        <p:spPr>
          <a:xfrm rot="784905">
            <a:off x="16587567" y="2088348"/>
            <a:ext cx="1124466" cy="2609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8BD6D-672D-4168-AC73-E5A733B07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738" y1="51095" x2="32738" y2="51095"/>
                        <a14:foregroundMark x1="41429" y1="50365" x2="41429" y2="50365"/>
                        <a14:foregroundMark x1="43810" y1="71898" x2="43810" y2="71898"/>
                        <a14:foregroundMark x1="43929" y1="64234" x2="43929" y2="64234"/>
                        <a14:foregroundMark x1="44405" y1="82117" x2="44405" y2="82117"/>
                        <a14:foregroundMark x1="41071" y1="47445" x2="41071" y2="47445"/>
                        <a14:foregroundMark x1="55238" y1="58394" x2="55238" y2="58394"/>
                        <a14:foregroundMark x1="54286" y1="51825" x2="54286" y2="51825"/>
                        <a14:foregroundMark x1="69048" y1="45985" x2="69048" y2="45985"/>
                        <a14:foregroundMark x1="68452" y1="50365" x2="68452" y2="50365"/>
                        <a14:foregroundMark x1="69643" y1="45255" x2="69643" y2="45255"/>
                        <a14:foregroundMark x1="66071" y1="20803" x2="66071" y2="20803"/>
                        <a14:foregroundMark x1="66310" y1="27007" x2="66310" y2="27007"/>
                        <a14:foregroundMark x1="50119" y1="38321" x2="50119" y2="38321"/>
                        <a14:foregroundMark x1="48214" y1="31387" x2="48214" y2="31387"/>
                      </a14:backgroundRemoval>
                    </a14:imgEffect>
                  </a14:imgLayer>
                </a14:imgProps>
              </a:ext>
            </a:extLst>
          </a:blip>
          <a:srcRect l="59492" t="5749" r="29589" b="65812"/>
          <a:stretch/>
        </p:blipFill>
        <p:spPr>
          <a:xfrm rot="21191753">
            <a:off x="11763903" y="5078076"/>
            <a:ext cx="873582" cy="742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9AD44B-1F1B-4110-B708-E18E93BDB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738" y1="51095" x2="32738" y2="51095"/>
                        <a14:foregroundMark x1="41429" y1="50365" x2="41429" y2="50365"/>
                        <a14:foregroundMark x1="43810" y1="71898" x2="43810" y2="71898"/>
                        <a14:foregroundMark x1="43929" y1="64234" x2="43929" y2="64234"/>
                        <a14:foregroundMark x1="44405" y1="82117" x2="44405" y2="82117"/>
                        <a14:foregroundMark x1="41071" y1="47445" x2="41071" y2="47445"/>
                        <a14:foregroundMark x1="55238" y1="58394" x2="55238" y2="58394"/>
                        <a14:foregroundMark x1="54286" y1="51825" x2="54286" y2="51825"/>
                        <a14:foregroundMark x1="69048" y1="45985" x2="69048" y2="45985"/>
                        <a14:foregroundMark x1="68452" y1="50365" x2="68452" y2="50365"/>
                        <a14:foregroundMark x1="69643" y1="45255" x2="69643" y2="45255"/>
                        <a14:foregroundMark x1="66071" y1="20803" x2="66071" y2="20803"/>
                        <a14:foregroundMark x1="66310" y1="27007" x2="66310" y2="27007"/>
                        <a14:foregroundMark x1="50119" y1="38321" x2="50119" y2="38321"/>
                        <a14:foregroundMark x1="48214" y1="31387" x2="48214" y2="31387"/>
                      </a14:backgroundRemoval>
                    </a14:imgEffect>
                  </a14:imgLayer>
                </a14:imgProps>
              </a:ext>
            </a:extLst>
          </a:blip>
          <a:srcRect l="59492" t="5749" r="29589" b="65812"/>
          <a:stretch/>
        </p:blipFill>
        <p:spPr>
          <a:xfrm rot="21001596">
            <a:off x="12676468" y="5311079"/>
            <a:ext cx="873582" cy="7422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27989C-78A1-4AAC-A23E-60DB21BA2189}"/>
              </a:ext>
            </a:extLst>
          </p:cNvPr>
          <p:cNvSpPr/>
          <p:nvPr/>
        </p:nvSpPr>
        <p:spPr>
          <a:xfrm>
            <a:off x="11582400" y="4604808"/>
            <a:ext cx="2220433" cy="1986492"/>
          </a:xfrm>
          <a:prstGeom prst="ellipse">
            <a:avLst/>
          </a:prstGeom>
          <a:noFill/>
          <a:ln w="57150">
            <a:solidFill>
              <a:srgbClr val="FF000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9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FFFFFF"/>
                  </a:solidFill>
                  <a:latin typeface="Fira Sans Medium Bold"/>
                </a:rPr>
                <a:t>High-Leverage Points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Hat Matrix Diagonals with cutoff 0.122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ED73A-2DA1-41D9-B0DB-013AF85E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88" y="3695700"/>
            <a:ext cx="11796824" cy="64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7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959" y="5448300"/>
            <a:ext cx="714076" cy="618457"/>
            <a:chOff x="0" y="0"/>
            <a:chExt cx="952102" cy="824609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09517" y="131949"/>
              <a:ext cx="533068" cy="513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87759" y="5448300"/>
            <a:ext cx="714076" cy="618457"/>
            <a:chOff x="0" y="0"/>
            <a:chExt cx="952102" cy="824609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09517" y="131949"/>
              <a:ext cx="533068" cy="513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73759" y="5448300"/>
            <a:ext cx="714076" cy="618457"/>
            <a:chOff x="0" y="0"/>
            <a:chExt cx="952102" cy="824609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09517" y="131949"/>
              <a:ext cx="533068" cy="513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Fira Sans Medium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7972" y="5448300"/>
            <a:ext cx="714076" cy="618457"/>
            <a:chOff x="0" y="0"/>
            <a:chExt cx="952102" cy="824609"/>
          </a:xfrm>
        </p:grpSpPr>
        <p:grpSp>
          <p:nvGrpSpPr>
            <p:cNvPr id="15" name="Group 15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09517" y="130316"/>
              <a:ext cx="533068" cy="516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07759" y="5448300"/>
            <a:ext cx="714076" cy="618457"/>
            <a:chOff x="0" y="0"/>
            <a:chExt cx="952102" cy="824609"/>
          </a:xfrm>
        </p:grpSpPr>
        <p:grpSp>
          <p:nvGrpSpPr>
            <p:cNvPr id="19" name="Group 19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209517" y="130316"/>
              <a:ext cx="533068" cy="516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05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rot="5400000">
            <a:off x="1577038" y="6964303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5400000">
            <a:off x="3786838" y="4837942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5400000">
            <a:off x="6072838" y="6964303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5400000">
            <a:off x="8677052" y="4817576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rot="5400000">
            <a:off x="11406838" y="6964303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-156117" y="9841870"/>
            <a:ext cx="18646597" cy="498399"/>
          </a:xfrm>
          <a:prstGeom prst="rect">
            <a:avLst/>
          </a:prstGeom>
          <a:solidFill>
            <a:srgbClr val="1836B2"/>
          </a:solidFill>
        </p:spPr>
      </p:sp>
      <p:sp>
        <p:nvSpPr>
          <p:cNvPr id="28" name="TextBox 28"/>
          <p:cNvSpPr txBox="1"/>
          <p:nvPr/>
        </p:nvSpPr>
        <p:spPr>
          <a:xfrm>
            <a:off x="1905000" y="1095375"/>
            <a:ext cx="14524365" cy="11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836B2"/>
                </a:solidFill>
                <a:latin typeface="Fira Sans Medium Bold"/>
              </a:rPr>
              <a:t>Project Timeline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5800" y="7803262"/>
            <a:ext cx="2698394" cy="97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pc="-60" dirty="0">
                <a:solidFill>
                  <a:srgbClr val="000000"/>
                </a:solidFill>
                <a:latin typeface="Fira Sans Medium"/>
              </a:rPr>
              <a:t>Exploratory Data Analysis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95600" y="3534548"/>
            <a:ext cx="2698394" cy="47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pc="-60" dirty="0">
                <a:solidFill>
                  <a:srgbClr val="000000"/>
                </a:solidFill>
                <a:latin typeface="Fira Sans Medium"/>
              </a:rPr>
              <a:t>Fitting LSE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81600" y="7803262"/>
            <a:ext cx="2698394" cy="97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Verification of Assumptions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449620" y="2857500"/>
            <a:ext cx="332597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u="none" spc="-60" dirty="0">
                <a:solidFill>
                  <a:srgbClr val="000000"/>
                </a:solidFill>
                <a:latin typeface="Fira Sans Medium"/>
              </a:rPr>
              <a:t>Identification and Removal of Potential Outliers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515600" y="7803262"/>
            <a:ext cx="2698394" cy="97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Fitting LSE to Updated Data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grpSp>
        <p:nvGrpSpPr>
          <p:cNvPr id="44" name="Group 18">
            <a:extLst>
              <a:ext uri="{FF2B5EF4-FFF2-40B4-BE49-F238E27FC236}">
                <a16:creationId xmlns:a16="http://schemas.microsoft.com/office/drawing/2014/main" id="{8CEA77F4-7195-4B64-BF95-BC2FF6D605E6}"/>
              </a:ext>
            </a:extLst>
          </p:cNvPr>
          <p:cNvGrpSpPr/>
          <p:nvPr/>
        </p:nvGrpSpPr>
        <p:grpSpPr>
          <a:xfrm>
            <a:off x="13977553" y="5448300"/>
            <a:ext cx="714076" cy="618457"/>
            <a:chOff x="0" y="0"/>
            <a:chExt cx="952102" cy="824609"/>
          </a:xfrm>
        </p:grpSpPr>
        <p:grpSp>
          <p:nvGrpSpPr>
            <p:cNvPr id="45" name="Group 19">
              <a:extLst>
                <a:ext uri="{FF2B5EF4-FFF2-40B4-BE49-F238E27FC236}">
                  <a16:creationId xmlns:a16="http://schemas.microsoft.com/office/drawing/2014/main" id="{8D198D5B-A4B5-40B3-9137-98A62B9B9159}"/>
                </a:ext>
              </a:extLst>
            </p:cNvPr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32806ABF-6919-4389-987A-C03CFDCA442C}"/>
                  </a:ext>
                </a:extLst>
              </p:cNvPr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6" name="TextBox 21">
              <a:extLst>
                <a:ext uri="{FF2B5EF4-FFF2-40B4-BE49-F238E27FC236}">
                  <a16:creationId xmlns:a16="http://schemas.microsoft.com/office/drawing/2014/main" id="{4AF69940-F8AC-4778-A2AC-F492CDF38C55}"/>
                </a:ext>
              </a:extLst>
            </p:cNvPr>
            <p:cNvSpPr txBox="1"/>
            <p:nvPr/>
          </p:nvSpPr>
          <p:spPr>
            <a:xfrm>
              <a:off x="209517" y="130316"/>
              <a:ext cx="533068" cy="516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06</a:t>
              </a:r>
            </a:p>
          </p:txBody>
        </p:sp>
      </p:grpSp>
      <p:sp>
        <p:nvSpPr>
          <p:cNvPr id="48" name="AutoShape 26">
            <a:extLst>
              <a:ext uri="{FF2B5EF4-FFF2-40B4-BE49-F238E27FC236}">
                <a16:creationId xmlns:a16="http://schemas.microsoft.com/office/drawing/2014/main" id="{5087365F-8D4F-431B-B18A-E20E0AE943D2}"/>
              </a:ext>
            </a:extLst>
          </p:cNvPr>
          <p:cNvSpPr/>
          <p:nvPr/>
        </p:nvSpPr>
        <p:spPr>
          <a:xfrm rot="5400000">
            <a:off x="13876632" y="4796981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03C48364-9535-41E7-800D-5857A52F6871}"/>
              </a:ext>
            </a:extLst>
          </p:cNvPr>
          <p:cNvSpPr txBox="1"/>
          <p:nvPr/>
        </p:nvSpPr>
        <p:spPr>
          <a:xfrm>
            <a:off x="12985394" y="3534548"/>
            <a:ext cx="2698394" cy="47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Goodness of Fit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DFB31D4-3B2D-4DF7-90AA-6D6A356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grpSp>
        <p:nvGrpSpPr>
          <p:cNvPr id="43" name="Group 18">
            <a:extLst>
              <a:ext uri="{FF2B5EF4-FFF2-40B4-BE49-F238E27FC236}">
                <a16:creationId xmlns:a16="http://schemas.microsoft.com/office/drawing/2014/main" id="{52DA7CEA-1211-4360-B089-BCEAF5C0ED35}"/>
              </a:ext>
            </a:extLst>
          </p:cNvPr>
          <p:cNvGrpSpPr/>
          <p:nvPr/>
        </p:nvGrpSpPr>
        <p:grpSpPr>
          <a:xfrm>
            <a:off x="16263553" y="5448300"/>
            <a:ext cx="714076" cy="618457"/>
            <a:chOff x="0" y="0"/>
            <a:chExt cx="952102" cy="824609"/>
          </a:xfrm>
        </p:grpSpPr>
        <p:grpSp>
          <p:nvGrpSpPr>
            <p:cNvPr id="49" name="Group 19">
              <a:extLst>
                <a:ext uri="{FF2B5EF4-FFF2-40B4-BE49-F238E27FC236}">
                  <a16:creationId xmlns:a16="http://schemas.microsoft.com/office/drawing/2014/main" id="{4293B87A-BF02-4D65-B5ED-7A6114724CE7}"/>
                </a:ext>
              </a:extLst>
            </p:cNvPr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id="52" name="Freeform 20">
                <a:extLst>
                  <a:ext uri="{FF2B5EF4-FFF2-40B4-BE49-F238E27FC236}">
                    <a16:creationId xmlns:a16="http://schemas.microsoft.com/office/drawing/2014/main" id="{46EDFD6B-B2FF-4D24-9DFD-A6FD72850A8E}"/>
                  </a:ext>
                </a:extLst>
              </p:cNvPr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E84A59EA-E4B2-4635-AED8-5B84CA4C8B54}"/>
                </a:ext>
              </a:extLst>
            </p:cNvPr>
            <p:cNvSpPr txBox="1"/>
            <p:nvPr/>
          </p:nvSpPr>
          <p:spPr>
            <a:xfrm>
              <a:off x="209517" y="130316"/>
              <a:ext cx="533068" cy="516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 dirty="0">
                  <a:solidFill>
                    <a:srgbClr val="FFFFFF"/>
                  </a:solidFill>
                  <a:latin typeface="Fira Sans Medium"/>
                </a:rPr>
                <a:t>07</a:t>
              </a:r>
            </a:p>
          </p:txBody>
        </p:sp>
      </p:grpSp>
      <p:sp>
        <p:nvSpPr>
          <p:cNvPr id="53" name="AutoShape 26">
            <a:extLst>
              <a:ext uri="{FF2B5EF4-FFF2-40B4-BE49-F238E27FC236}">
                <a16:creationId xmlns:a16="http://schemas.microsoft.com/office/drawing/2014/main" id="{92B4D329-2CA6-4ECC-B213-C975B260FFF1}"/>
              </a:ext>
            </a:extLst>
          </p:cNvPr>
          <p:cNvSpPr/>
          <p:nvPr/>
        </p:nvSpPr>
        <p:spPr>
          <a:xfrm rot="5400000">
            <a:off x="16162632" y="6964303"/>
            <a:ext cx="91591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4" name="TextBox 42">
            <a:extLst>
              <a:ext uri="{FF2B5EF4-FFF2-40B4-BE49-F238E27FC236}">
                <a16:creationId xmlns:a16="http://schemas.microsoft.com/office/drawing/2014/main" id="{23533062-EE80-49E8-92E1-A4E4CBCCA479}"/>
              </a:ext>
            </a:extLst>
          </p:cNvPr>
          <p:cNvSpPr txBox="1"/>
          <p:nvPr/>
        </p:nvSpPr>
        <p:spPr>
          <a:xfrm>
            <a:off x="15271394" y="7658100"/>
            <a:ext cx="2698394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Model Significance and Model Selection</a:t>
            </a:r>
            <a:endParaRPr lang="en-US" sz="3000" u="none" spc="-60" dirty="0">
              <a:solidFill>
                <a:srgbClr val="000000"/>
              </a:solidFill>
              <a:latin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3218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FFFFFF"/>
                  </a:solidFill>
                  <a:latin typeface="Fira Sans Medium Bold"/>
                </a:rPr>
                <a:t>Outlier Points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Externally Studentized Residuals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131" y="3548614"/>
            <a:ext cx="10820400" cy="66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35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FFFFFF"/>
                  </a:solidFill>
                  <a:latin typeface="Fira Sans Medium Bold"/>
                </a:rPr>
                <a:t>High-Influence Points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DFFITS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1FBCE-21A5-4AFC-9F8C-4072A251F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" t="1637"/>
          <a:stretch/>
        </p:blipFill>
        <p:spPr>
          <a:xfrm>
            <a:off x="2728185" y="3695700"/>
            <a:ext cx="12831630" cy="63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6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FFFFFF"/>
                  </a:solidFill>
                  <a:latin typeface="Fira Sans Medium Bold"/>
                </a:rPr>
                <a:t>High-Influence Points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Covariance Ratio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71342-E88D-4F7F-9067-59F03B00E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" t="2731"/>
          <a:stretch/>
        </p:blipFill>
        <p:spPr>
          <a:xfrm>
            <a:off x="2649445" y="3619500"/>
            <a:ext cx="12989109" cy="637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42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FFFFFF"/>
                  </a:solidFill>
                  <a:latin typeface="Fira Sans Medium Bold"/>
                </a:rPr>
                <a:t>High-Influence Points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Cook’s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E5EA8-2ED2-43A7-8019-E76CE0C97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" t="4961"/>
          <a:stretch/>
        </p:blipFill>
        <p:spPr>
          <a:xfrm>
            <a:off x="2438399" y="3695700"/>
            <a:ext cx="13411201" cy="64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8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FFFFFF"/>
                  </a:solidFill>
                  <a:latin typeface="Fira Sans Medium Bold"/>
                </a:rPr>
                <a:t>Outlier Test</a:t>
              </a: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Identified Cases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AF43F2-FEBA-4F7B-8D42-B4FFE25A4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44405"/>
              </p:ext>
            </p:extLst>
          </p:nvPr>
        </p:nvGraphicFramePr>
        <p:xfrm>
          <a:off x="2810423" y="3898550"/>
          <a:ext cx="12667153" cy="12449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22174">
                  <a:extLst>
                    <a:ext uri="{9D8B030D-6E8A-4147-A177-3AD203B41FA5}">
                      <a16:colId xmlns:a16="http://schemas.microsoft.com/office/drawing/2014/main" val="1053327522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3321927476"/>
                    </a:ext>
                  </a:extLst>
                </a:gridCol>
                <a:gridCol w="820994">
                  <a:extLst>
                    <a:ext uri="{9D8B030D-6E8A-4147-A177-3AD203B41FA5}">
                      <a16:colId xmlns:a16="http://schemas.microsoft.com/office/drawing/2014/main" val="2196808277"/>
                    </a:ext>
                  </a:extLst>
                </a:gridCol>
                <a:gridCol w="915829">
                  <a:extLst>
                    <a:ext uri="{9D8B030D-6E8A-4147-A177-3AD203B41FA5}">
                      <a16:colId xmlns:a16="http://schemas.microsoft.com/office/drawing/2014/main" val="2473085234"/>
                    </a:ext>
                  </a:extLst>
                </a:gridCol>
                <a:gridCol w="917183">
                  <a:extLst>
                    <a:ext uri="{9D8B030D-6E8A-4147-A177-3AD203B41FA5}">
                      <a16:colId xmlns:a16="http://schemas.microsoft.com/office/drawing/2014/main" val="3984448676"/>
                    </a:ext>
                  </a:extLst>
                </a:gridCol>
                <a:gridCol w="917183">
                  <a:extLst>
                    <a:ext uri="{9D8B030D-6E8A-4147-A177-3AD203B41FA5}">
                      <a16:colId xmlns:a16="http://schemas.microsoft.com/office/drawing/2014/main" val="3305119441"/>
                    </a:ext>
                  </a:extLst>
                </a:gridCol>
                <a:gridCol w="917183">
                  <a:extLst>
                    <a:ext uri="{9D8B030D-6E8A-4147-A177-3AD203B41FA5}">
                      <a16:colId xmlns:a16="http://schemas.microsoft.com/office/drawing/2014/main" val="3491592888"/>
                    </a:ext>
                  </a:extLst>
                </a:gridCol>
                <a:gridCol w="917183">
                  <a:extLst>
                    <a:ext uri="{9D8B030D-6E8A-4147-A177-3AD203B41FA5}">
                      <a16:colId xmlns:a16="http://schemas.microsoft.com/office/drawing/2014/main" val="672670113"/>
                    </a:ext>
                  </a:extLst>
                </a:gridCol>
                <a:gridCol w="917183">
                  <a:extLst>
                    <a:ext uri="{9D8B030D-6E8A-4147-A177-3AD203B41FA5}">
                      <a16:colId xmlns:a16="http://schemas.microsoft.com/office/drawing/2014/main" val="1635627933"/>
                    </a:ext>
                  </a:extLst>
                </a:gridCol>
                <a:gridCol w="917183">
                  <a:extLst>
                    <a:ext uri="{9D8B030D-6E8A-4147-A177-3AD203B41FA5}">
                      <a16:colId xmlns:a16="http://schemas.microsoft.com/office/drawing/2014/main" val="438416324"/>
                    </a:ext>
                  </a:extLst>
                </a:gridCol>
                <a:gridCol w="917183">
                  <a:extLst>
                    <a:ext uri="{9D8B030D-6E8A-4147-A177-3AD203B41FA5}">
                      <a16:colId xmlns:a16="http://schemas.microsoft.com/office/drawing/2014/main" val="574313095"/>
                    </a:ext>
                  </a:extLst>
                </a:gridCol>
                <a:gridCol w="917183">
                  <a:extLst>
                    <a:ext uri="{9D8B030D-6E8A-4147-A177-3AD203B41FA5}">
                      <a16:colId xmlns:a16="http://schemas.microsoft.com/office/drawing/2014/main" val="4077172814"/>
                    </a:ext>
                  </a:extLst>
                </a:gridCol>
                <a:gridCol w="917183">
                  <a:extLst>
                    <a:ext uri="{9D8B030D-6E8A-4147-A177-3AD203B41FA5}">
                      <a16:colId xmlns:a16="http://schemas.microsoft.com/office/drawing/2014/main" val="405239270"/>
                    </a:ext>
                  </a:extLst>
                </a:gridCol>
              </a:tblGrid>
              <a:tr h="622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effectLst/>
                        </a:rPr>
                        <a:t>Case Index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61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66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71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72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77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82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123205"/>
                  </a:ext>
                </a:extLst>
              </a:tr>
              <a:tr h="622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>
                          <a:effectLst/>
                        </a:rPr>
                        <a:t>Frequency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9255505"/>
                  </a:ext>
                </a:extLst>
              </a:tr>
            </a:tbl>
          </a:graphicData>
        </a:graphic>
      </p:graphicFrame>
      <p:sp>
        <p:nvSpPr>
          <p:cNvPr id="12" name="TextBox 4">
            <a:extLst>
              <a:ext uri="{FF2B5EF4-FFF2-40B4-BE49-F238E27FC236}">
                <a16:creationId xmlns:a16="http://schemas.microsoft.com/office/drawing/2014/main" id="{D266E03E-528F-42C1-9F88-F7C913AD4820}"/>
              </a:ext>
            </a:extLst>
          </p:cNvPr>
          <p:cNvSpPr txBox="1"/>
          <p:nvPr/>
        </p:nvSpPr>
        <p:spPr>
          <a:xfrm>
            <a:off x="3581400" y="5493436"/>
            <a:ext cx="9982200" cy="42597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200000"/>
              </a:lnSpc>
              <a:defRPr sz="2800">
                <a:latin typeface="Bahnschrift SemiLight" panose="020B0502040204020203" pitchFamily="34" charset="0"/>
              </a:defRPr>
            </a:lvl1pPr>
          </a:lstStyle>
          <a:p>
            <a:pPr algn="just"/>
            <a:r>
              <a:rPr lang="en-US" dirty="0"/>
              <a:t>Suspicious cases are : 44, 52, 71, 72, 73, 75, 76, 77, 82</a:t>
            </a:r>
          </a:p>
          <a:p>
            <a:pPr algn="just"/>
            <a:r>
              <a:rPr lang="en-US" dirty="0"/>
              <a:t>Using Outlier Shift Model - </a:t>
            </a:r>
          </a:p>
          <a:p>
            <a:pPr algn="just"/>
            <a:r>
              <a:rPr lang="en-US" dirty="0"/>
              <a:t>The calculated F statistic = 2.995 </a:t>
            </a:r>
          </a:p>
          <a:p>
            <a:pPr algn="just"/>
            <a:r>
              <a:rPr lang="en-US" dirty="0"/>
              <a:t>Tabulated F</a:t>
            </a:r>
            <a:r>
              <a:rPr lang="en-US" baseline="-25000" dirty="0"/>
              <a:t>(9,68)</a:t>
            </a:r>
            <a:r>
              <a:rPr lang="en-US" dirty="0"/>
              <a:t>(0.95) = 2.0207</a:t>
            </a:r>
          </a:p>
          <a:p>
            <a:pPr algn="just"/>
            <a:r>
              <a:rPr lang="en-US" dirty="0"/>
              <a:t>"The suspicious points are outliers by F-test"</a:t>
            </a:r>
          </a:p>
        </p:txBody>
      </p:sp>
    </p:spTree>
    <p:extLst>
      <p:ext uri="{BB962C8B-B14F-4D97-AF65-F5344CB8AC3E}">
        <p14:creationId xmlns:p14="http://schemas.microsoft.com/office/powerpoint/2010/main" val="3044124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7543800" y="4004716"/>
            <a:ext cx="10439400" cy="29869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" name="Group 2"/>
          <p:cNvGrpSpPr/>
          <p:nvPr/>
        </p:nvGrpSpPr>
        <p:grpSpPr>
          <a:xfrm>
            <a:off x="-5237217" y="-964557"/>
            <a:ext cx="10474433" cy="13842669"/>
            <a:chOff x="0" y="0"/>
            <a:chExt cx="4064946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121238" y="747733"/>
            <a:ext cx="10749927" cy="5209044"/>
            <a:chOff x="0" y="0"/>
            <a:chExt cx="11086427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86427" cy="5372100"/>
            </a:xfrm>
            <a:custGeom>
              <a:avLst/>
              <a:gdLst/>
              <a:ahLst/>
              <a:cxnLst/>
              <a:rect l="l" t="t" r="r" b="b"/>
              <a:pathLst>
                <a:path w="11086427" h="5372100">
                  <a:moveTo>
                    <a:pt x="953575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535757" y="5372100"/>
                  </a:lnTo>
                  <a:lnTo>
                    <a:pt x="11086427" y="2686050"/>
                  </a:lnTo>
                  <a:lnTo>
                    <a:pt x="9535757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6" name="AutoShape 6"/>
          <p:cNvSpPr/>
          <p:nvPr/>
        </p:nvSpPr>
        <p:spPr>
          <a:xfrm flipV="1">
            <a:off x="7543800" y="2328731"/>
            <a:ext cx="10587808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7543800" y="3161763"/>
            <a:ext cx="10439400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7543800" y="4822405"/>
            <a:ext cx="10439400" cy="29869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115300" y="1709769"/>
            <a:ext cx="359673" cy="357000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11" name="TextBox 11"/>
          <p:cNvSpPr txBox="1"/>
          <p:nvPr/>
        </p:nvSpPr>
        <p:spPr>
          <a:xfrm>
            <a:off x="9634004" y="1638300"/>
            <a:ext cx="7089988" cy="456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2400" u="none" spc="-60" dirty="0">
                <a:solidFill>
                  <a:srgbClr val="000000"/>
                </a:solidFill>
                <a:latin typeface="Fira Sans Medium"/>
              </a:rPr>
              <a:t>Updat</a:t>
            </a:r>
            <a:r>
              <a:rPr lang="en-US" sz="2400" spc="-60" dirty="0">
                <a:solidFill>
                  <a:srgbClr val="000000"/>
                </a:solidFill>
                <a:latin typeface="Fira Sans Medium"/>
              </a:rPr>
              <a:t>e the dataset by removing the suspicious cases</a:t>
            </a:r>
            <a:endParaRPr lang="en-US" sz="2400" u="none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72104" y="6591300"/>
            <a:ext cx="8615896" cy="456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2400" u="none" spc="-60" dirty="0">
                <a:solidFill>
                  <a:srgbClr val="000000"/>
                </a:solidFill>
                <a:latin typeface="Fira Sans Medium"/>
              </a:rPr>
              <a:t>Verify all the assumptions again as we have updated the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67596" y="5815137"/>
            <a:ext cx="8150963" cy="456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2400" u="none" spc="-60" dirty="0">
                <a:solidFill>
                  <a:srgbClr val="000000"/>
                </a:solidFill>
                <a:latin typeface="Fira Sans Medium"/>
              </a:rPr>
              <a:t>Fit th</a:t>
            </a:r>
            <a:r>
              <a:rPr lang="en-US" sz="2400" spc="-60" dirty="0">
                <a:solidFill>
                  <a:srgbClr val="000000"/>
                </a:solidFill>
                <a:latin typeface="Fira Sans Medium"/>
              </a:rPr>
              <a:t>e linear regression model with the updated dataset</a:t>
            </a:r>
            <a:endParaRPr lang="en-US" sz="2400" u="none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32096" y="7502160"/>
            <a:ext cx="8150963" cy="456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2400" u="none" spc="-60" dirty="0">
                <a:solidFill>
                  <a:srgbClr val="000000"/>
                </a:solidFill>
                <a:latin typeface="Fira Sans Medium"/>
              </a:rPr>
              <a:t>Test for the goodness of fit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4004" y="8343900"/>
            <a:ext cx="8150963" cy="456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2400" u="none" spc="-60" dirty="0">
                <a:solidFill>
                  <a:srgbClr val="000000"/>
                </a:solidFill>
                <a:latin typeface="Fira Sans Medium"/>
              </a:rPr>
              <a:t>Test for significance of model and model parameters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3400" y="1760599"/>
            <a:ext cx="554738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FFFFFF"/>
                </a:solidFill>
                <a:latin typeface="Fira Sans Medium Bold"/>
              </a:rPr>
              <a:t>After the Removal of Outliers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8115300" y="2575626"/>
            <a:ext cx="359673" cy="357000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20" name="AutoShape 20"/>
          <p:cNvSpPr/>
          <p:nvPr/>
        </p:nvSpPr>
        <p:spPr>
          <a:xfrm>
            <a:off x="8115300" y="3453220"/>
            <a:ext cx="359673" cy="357000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21" name="AutoShape 21"/>
          <p:cNvSpPr/>
          <p:nvPr/>
        </p:nvSpPr>
        <p:spPr>
          <a:xfrm>
            <a:off x="8115300" y="4260430"/>
            <a:ext cx="359673" cy="357000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22" name="AutoShape 22"/>
          <p:cNvSpPr/>
          <p:nvPr/>
        </p:nvSpPr>
        <p:spPr>
          <a:xfrm>
            <a:off x="8115300" y="5142207"/>
            <a:ext cx="359673" cy="357000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23" name="TextBox 23"/>
          <p:cNvSpPr txBox="1"/>
          <p:nvPr/>
        </p:nvSpPr>
        <p:spPr>
          <a:xfrm>
            <a:off x="8767669" y="1666231"/>
            <a:ext cx="560995" cy="3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spc="-46">
                <a:solidFill>
                  <a:srgbClr val="000000"/>
                </a:solidFill>
                <a:latin typeface="Fira Sans Medium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67669" y="2541630"/>
            <a:ext cx="560995" cy="3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spc="-46">
                <a:solidFill>
                  <a:srgbClr val="000000"/>
                </a:solidFill>
                <a:latin typeface="Fira Sans Medium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67669" y="3390900"/>
            <a:ext cx="560995" cy="3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spc="-46">
                <a:solidFill>
                  <a:srgbClr val="000000"/>
                </a:solidFill>
                <a:latin typeface="Fira Sans Medium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67669" y="4279008"/>
            <a:ext cx="560995" cy="3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spc="-46" dirty="0">
                <a:solidFill>
                  <a:srgbClr val="000000"/>
                </a:solidFill>
                <a:latin typeface="Fira Sans Medium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7669" y="5126668"/>
            <a:ext cx="560995" cy="3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spc="-46" dirty="0">
                <a:solidFill>
                  <a:srgbClr val="000000"/>
                </a:solidFill>
                <a:latin typeface="Fira Sans Medium"/>
              </a:rPr>
              <a:t>05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596D1E4-565E-4D73-86F2-A1D27A72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33" name="AutoShape 8">
            <a:extLst>
              <a:ext uri="{FF2B5EF4-FFF2-40B4-BE49-F238E27FC236}">
                <a16:creationId xmlns:a16="http://schemas.microsoft.com/office/drawing/2014/main" id="{870C53C2-0FF0-4ECD-BE02-106811551584}"/>
              </a:ext>
            </a:extLst>
          </p:cNvPr>
          <p:cNvSpPr/>
          <p:nvPr/>
        </p:nvSpPr>
        <p:spPr>
          <a:xfrm flipV="1">
            <a:off x="7543800" y="7261342"/>
            <a:ext cx="10439400" cy="29869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AutoShape 6">
            <a:extLst>
              <a:ext uri="{FF2B5EF4-FFF2-40B4-BE49-F238E27FC236}">
                <a16:creationId xmlns:a16="http://schemas.microsoft.com/office/drawing/2014/main" id="{5A3F8D23-8D38-40B8-8050-ABF49B799D96}"/>
              </a:ext>
            </a:extLst>
          </p:cNvPr>
          <p:cNvSpPr/>
          <p:nvPr/>
        </p:nvSpPr>
        <p:spPr>
          <a:xfrm flipV="1">
            <a:off x="7543800" y="5665236"/>
            <a:ext cx="10587808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5F536795-E358-4457-8C97-FAD7EF77B306}"/>
              </a:ext>
            </a:extLst>
          </p:cNvPr>
          <p:cNvSpPr/>
          <p:nvPr/>
        </p:nvSpPr>
        <p:spPr>
          <a:xfrm flipV="1">
            <a:off x="7543800" y="6422068"/>
            <a:ext cx="10439400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5C94AA2C-42DF-47E4-94F3-7D837F1C2494}"/>
              </a:ext>
            </a:extLst>
          </p:cNvPr>
          <p:cNvSpPr/>
          <p:nvPr/>
        </p:nvSpPr>
        <p:spPr>
          <a:xfrm flipV="1">
            <a:off x="7543800" y="8155768"/>
            <a:ext cx="10439400" cy="29869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0" name="AutoShape 19">
            <a:extLst>
              <a:ext uri="{FF2B5EF4-FFF2-40B4-BE49-F238E27FC236}">
                <a16:creationId xmlns:a16="http://schemas.microsoft.com/office/drawing/2014/main" id="{C4DE96A2-9680-483A-87F5-672BE148FE44}"/>
              </a:ext>
            </a:extLst>
          </p:cNvPr>
          <p:cNvSpPr/>
          <p:nvPr/>
        </p:nvSpPr>
        <p:spPr>
          <a:xfrm>
            <a:off x="8115300" y="5912131"/>
            <a:ext cx="359673" cy="357000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41" name="AutoShape 20">
            <a:extLst>
              <a:ext uri="{FF2B5EF4-FFF2-40B4-BE49-F238E27FC236}">
                <a16:creationId xmlns:a16="http://schemas.microsoft.com/office/drawing/2014/main" id="{72050E5C-276F-41BB-92D4-66E2BF50F34C}"/>
              </a:ext>
            </a:extLst>
          </p:cNvPr>
          <p:cNvSpPr/>
          <p:nvPr/>
        </p:nvSpPr>
        <p:spPr>
          <a:xfrm>
            <a:off x="8115300" y="6714062"/>
            <a:ext cx="359673" cy="357000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233F647E-D627-46BC-92DD-6ECB7211866E}"/>
              </a:ext>
            </a:extLst>
          </p:cNvPr>
          <p:cNvSpPr/>
          <p:nvPr/>
        </p:nvSpPr>
        <p:spPr>
          <a:xfrm>
            <a:off x="8115300" y="7593793"/>
            <a:ext cx="359673" cy="357000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43" name="AutoShape 22">
            <a:extLst>
              <a:ext uri="{FF2B5EF4-FFF2-40B4-BE49-F238E27FC236}">
                <a16:creationId xmlns:a16="http://schemas.microsoft.com/office/drawing/2014/main" id="{A7B82AB5-2329-45E2-BFFD-BD035B08E140}"/>
              </a:ext>
            </a:extLst>
          </p:cNvPr>
          <p:cNvSpPr/>
          <p:nvPr/>
        </p:nvSpPr>
        <p:spPr>
          <a:xfrm>
            <a:off x="8115300" y="8483494"/>
            <a:ext cx="359673" cy="357000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FD8E4107-06FB-452E-BC6C-794D8DDF63FA}"/>
              </a:ext>
            </a:extLst>
          </p:cNvPr>
          <p:cNvSpPr txBox="1"/>
          <p:nvPr/>
        </p:nvSpPr>
        <p:spPr>
          <a:xfrm>
            <a:off x="8767669" y="5878135"/>
            <a:ext cx="560995" cy="3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spc="-46" dirty="0">
                <a:solidFill>
                  <a:srgbClr val="000000"/>
                </a:solidFill>
                <a:latin typeface="Fira Sans Medium"/>
              </a:rPr>
              <a:t>06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28F906AF-9A47-4594-9A9B-1B7F24FAB134}"/>
              </a:ext>
            </a:extLst>
          </p:cNvPr>
          <p:cNvSpPr txBox="1"/>
          <p:nvPr/>
        </p:nvSpPr>
        <p:spPr>
          <a:xfrm>
            <a:off x="8767669" y="6651742"/>
            <a:ext cx="560995" cy="3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spc="-46" dirty="0">
                <a:solidFill>
                  <a:srgbClr val="000000"/>
                </a:solidFill>
                <a:latin typeface="Fira Sans Medium"/>
              </a:rPr>
              <a:t>07</a:t>
            </a:r>
          </a:p>
        </p:txBody>
      </p:sp>
      <p:sp>
        <p:nvSpPr>
          <p:cNvPr id="46" name="TextBox 26">
            <a:extLst>
              <a:ext uri="{FF2B5EF4-FFF2-40B4-BE49-F238E27FC236}">
                <a16:creationId xmlns:a16="http://schemas.microsoft.com/office/drawing/2014/main" id="{7EAA7ABE-EAF3-4D29-A3BB-61391055AD49}"/>
              </a:ext>
            </a:extLst>
          </p:cNvPr>
          <p:cNvSpPr txBox="1"/>
          <p:nvPr/>
        </p:nvSpPr>
        <p:spPr>
          <a:xfrm>
            <a:off x="8767669" y="7546168"/>
            <a:ext cx="560995" cy="3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spc="-46" dirty="0">
                <a:solidFill>
                  <a:srgbClr val="000000"/>
                </a:solidFill>
                <a:latin typeface="Fira Sans Medium"/>
              </a:rPr>
              <a:t>08</a:t>
            </a:r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BE7463DC-CC53-4F64-9FD9-D14274078A5D}"/>
              </a:ext>
            </a:extLst>
          </p:cNvPr>
          <p:cNvSpPr txBox="1"/>
          <p:nvPr/>
        </p:nvSpPr>
        <p:spPr>
          <a:xfrm>
            <a:off x="8767669" y="8435869"/>
            <a:ext cx="560995" cy="3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314" spc="-46" dirty="0">
                <a:solidFill>
                  <a:srgbClr val="000000"/>
                </a:solidFill>
                <a:latin typeface="Fira Sans Medium"/>
              </a:rPr>
              <a:t>09</a:t>
            </a:r>
          </a:p>
        </p:txBody>
      </p:sp>
      <p:sp>
        <p:nvSpPr>
          <p:cNvPr id="49" name="TextBox 12">
            <a:extLst>
              <a:ext uri="{FF2B5EF4-FFF2-40B4-BE49-F238E27FC236}">
                <a16:creationId xmlns:a16="http://schemas.microsoft.com/office/drawing/2014/main" id="{AA9B6CAD-4FAF-47AC-BE23-86F3BD610164}"/>
              </a:ext>
            </a:extLst>
          </p:cNvPr>
          <p:cNvSpPr txBox="1"/>
          <p:nvPr/>
        </p:nvSpPr>
        <p:spPr>
          <a:xfrm>
            <a:off x="9634004" y="2496834"/>
            <a:ext cx="8615896" cy="456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2400" u="none" spc="-60" dirty="0">
                <a:solidFill>
                  <a:srgbClr val="000000"/>
                </a:solidFill>
                <a:latin typeface="Fira Sans Medium"/>
              </a:rPr>
              <a:t>Scatter Plots</a:t>
            </a:r>
          </a:p>
        </p:txBody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E323108B-62A8-400A-BA00-A29585C84C67}"/>
              </a:ext>
            </a:extLst>
          </p:cNvPr>
          <p:cNvSpPr txBox="1"/>
          <p:nvPr/>
        </p:nvSpPr>
        <p:spPr>
          <a:xfrm>
            <a:off x="9677400" y="3390900"/>
            <a:ext cx="8150963" cy="456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2400" u="none" spc="-60" dirty="0">
                <a:solidFill>
                  <a:srgbClr val="000000"/>
                </a:solidFill>
                <a:latin typeface="Fira Sans Medium"/>
              </a:rPr>
              <a:t>Partial Residual Plots</a:t>
            </a:r>
          </a:p>
        </p:txBody>
      </p:sp>
      <p:sp>
        <p:nvSpPr>
          <p:cNvPr id="51" name="TextBox 13">
            <a:extLst>
              <a:ext uri="{FF2B5EF4-FFF2-40B4-BE49-F238E27FC236}">
                <a16:creationId xmlns:a16="http://schemas.microsoft.com/office/drawing/2014/main" id="{D0D7EE02-3A8F-4F4D-8839-D436C5EC6AC0}"/>
              </a:ext>
            </a:extLst>
          </p:cNvPr>
          <p:cNvSpPr txBox="1"/>
          <p:nvPr/>
        </p:nvSpPr>
        <p:spPr>
          <a:xfrm>
            <a:off x="9677400" y="4207548"/>
            <a:ext cx="8150963" cy="456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2400" u="none" spc="-60" dirty="0">
                <a:solidFill>
                  <a:srgbClr val="000000"/>
                </a:solidFill>
                <a:latin typeface="Fira Sans Medium"/>
              </a:rPr>
              <a:t>Added Variable Plots</a:t>
            </a: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2C8B44F0-7E9D-4E19-8BEB-ABD8406777AA}"/>
              </a:ext>
            </a:extLst>
          </p:cNvPr>
          <p:cNvSpPr txBox="1"/>
          <p:nvPr/>
        </p:nvSpPr>
        <p:spPr>
          <a:xfrm>
            <a:off x="9712901" y="4991637"/>
            <a:ext cx="8150963" cy="456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2400" u="none" spc="-60" dirty="0">
                <a:solidFill>
                  <a:srgbClr val="000000"/>
                </a:solidFill>
                <a:latin typeface="Fira Sans Medium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249012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Scatter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OR_N vs. AM1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3A338-A550-49D6-87B6-725EC6657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83" b="17584"/>
          <a:stretch/>
        </p:blipFill>
        <p:spPr>
          <a:xfrm>
            <a:off x="2766044" y="3426344"/>
            <a:ext cx="12755912" cy="66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47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Scatter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OR_N vs. AM2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3CA7D-35BD-470F-91C8-E08D62158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83" b="15495"/>
          <a:stretch/>
        </p:blipFill>
        <p:spPr>
          <a:xfrm>
            <a:off x="2895600" y="3411358"/>
            <a:ext cx="12496800" cy="66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75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Scatter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OR_N vs. AM3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32150-CACC-4E91-8AF5-3B72F982F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83" b="17584"/>
          <a:stretch/>
        </p:blipFill>
        <p:spPr>
          <a:xfrm>
            <a:off x="2787655" y="3437566"/>
            <a:ext cx="12712689" cy="66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95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Scatter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OR_N vs. </a:t>
            </a:r>
            <a:r>
              <a:rPr lang="en-US" sz="4400" dirty="0">
                <a:solidFill>
                  <a:srgbClr val="1836B2"/>
                </a:solidFill>
                <a:latin typeface="Fira Sans Medium Bold"/>
              </a:rPr>
              <a:t>MCR</a:t>
            </a:r>
            <a:endParaRPr lang="en-US" sz="4400" u="none" dirty="0">
              <a:solidFill>
                <a:srgbClr val="1836B2"/>
              </a:solidFill>
              <a:latin typeface="Fira Sans Medium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22EE2-7D07-4A13-B720-B55F55F95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44" b="17584"/>
          <a:stretch/>
        </p:blipFill>
        <p:spPr>
          <a:xfrm>
            <a:off x="2705442" y="3421581"/>
            <a:ext cx="12877116" cy="66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8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A33A219-48AD-4020-8D76-28305375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730" y="1958132"/>
            <a:ext cx="9524270" cy="68565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12933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699" y="2423397"/>
            <a:ext cx="7887254" cy="4433159"/>
            <a:chOff x="-1" y="66675"/>
            <a:chExt cx="10516338" cy="591087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10516337" cy="300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Exploratory</a:t>
              </a:r>
            </a:p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Data Analysis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19601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r>
                <a:rPr lang="en-US" sz="2800" b="1" u="none" spc="-60" dirty="0">
                  <a:solidFill>
                    <a:srgbClr val="FFFFFF"/>
                  </a:solidFill>
                  <a:latin typeface="Corbel Light" panose="020B0303020204020204" pitchFamily="34" charset="0"/>
                </a:rPr>
                <a:t>Critically performing initial investigations on data to discover patterns, anomalies using summary statistics and graphical representations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AE8F8-DD88-45A5-B5B1-E4BFE188D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83" b="20607"/>
          <a:stretch/>
        </p:blipFill>
        <p:spPr>
          <a:xfrm>
            <a:off x="914400" y="2551877"/>
            <a:ext cx="16230600" cy="7509477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Partial Residual Plot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34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3D32E51-4ACD-4BF5-8034-D01436E46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25" r="59567" b="19111"/>
          <a:stretch/>
        </p:blipFill>
        <p:spPr>
          <a:xfrm>
            <a:off x="9188753" y="2413762"/>
            <a:ext cx="7789514" cy="7814638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Added Variable Plots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2DA06-280B-4FD8-AFB8-9E0BE3B48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828" r="59220" b="58378"/>
          <a:stretch/>
        </p:blipFill>
        <p:spPr>
          <a:xfrm>
            <a:off x="385162" y="2698523"/>
            <a:ext cx="8013928" cy="72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91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Added Variable Plots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2287AD-37E0-4834-955A-182DFBEB5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30" t="2827" r="19193" b="58969"/>
          <a:stretch/>
        </p:blipFill>
        <p:spPr>
          <a:xfrm>
            <a:off x="13027" y="2293533"/>
            <a:ext cx="8040297" cy="7514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414849-16C8-4F7C-85E8-1D8B54C7D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30" t="41314" r="19193" b="19111"/>
          <a:stretch/>
        </p:blipFill>
        <p:spPr>
          <a:xfrm>
            <a:off x="8821507" y="2293533"/>
            <a:ext cx="7761628" cy="75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45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Model Selection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06AB7D4-2391-438C-8C8E-57DCE7A6C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511098"/>
              </p:ext>
            </p:extLst>
          </p:nvPr>
        </p:nvGraphicFramePr>
        <p:xfrm>
          <a:off x="1828800" y="2781300"/>
          <a:ext cx="14630399" cy="733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341">
                  <a:extLst>
                    <a:ext uri="{9D8B030D-6E8A-4147-A177-3AD203B41FA5}">
                      <a16:colId xmlns:a16="http://schemas.microsoft.com/office/drawing/2014/main" val="3144088658"/>
                    </a:ext>
                  </a:extLst>
                </a:gridCol>
                <a:gridCol w="1168427">
                  <a:extLst>
                    <a:ext uri="{9D8B030D-6E8A-4147-A177-3AD203B41FA5}">
                      <a16:colId xmlns:a16="http://schemas.microsoft.com/office/drawing/2014/main" val="3770919498"/>
                    </a:ext>
                  </a:extLst>
                </a:gridCol>
                <a:gridCol w="2291874">
                  <a:extLst>
                    <a:ext uri="{9D8B030D-6E8A-4147-A177-3AD203B41FA5}">
                      <a16:colId xmlns:a16="http://schemas.microsoft.com/office/drawing/2014/main" val="2400361281"/>
                    </a:ext>
                  </a:extLst>
                </a:gridCol>
                <a:gridCol w="1676910">
                  <a:extLst>
                    <a:ext uri="{9D8B030D-6E8A-4147-A177-3AD203B41FA5}">
                      <a16:colId xmlns:a16="http://schemas.microsoft.com/office/drawing/2014/main" val="4026566673"/>
                    </a:ext>
                  </a:extLst>
                </a:gridCol>
                <a:gridCol w="1893286">
                  <a:extLst>
                    <a:ext uri="{9D8B030D-6E8A-4147-A177-3AD203B41FA5}">
                      <a16:colId xmlns:a16="http://schemas.microsoft.com/office/drawing/2014/main" val="3020075836"/>
                    </a:ext>
                  </a:extLst>
                </a:gridCol>
                <a:gridCol w="2122187">
                  <a:extLst>
                    <a:ext uri="{9D8B030D-6E8A-4147-A177-3AD203B41FA5}">
                      <a16:colId xmlns:a16="http://schemas.microsoft.com/office/drawing/2014/main" val="4074596844"/>
                    </a:ext>
                  </a:extLst>
                </a:gridCol>
                <a:gridCol w="1940732">
                  <a:extLst>
                    <a:ext uri="{9D8B030D-6E8A-4147-A177-3AD203B41FA5}">
                      <a16:colId xmlns:a16="http://schemas.microsoft.com/office/drawing/2014/main" val="924594986"/>
                    </a:ext>
                  </a:extLst>
                </a:gridCol>
                <a:gridCol w="2303642">
                  <a:extLst>
                    <a:ext uri="{9D8B030D-6E8A-4147-A177-3AD203B41FA5}">
                      <a16:colId xmlns:a16="http://schemas.microsoft.com/office/drawing/2014/main" val="2151595946"/>
                    </a:ext>
                  </a:extLst>
                </a:gridCol>
              </a:tblGrid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Predictors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R –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Adj. R -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Mallow’s 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BIC/SBC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529129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0.5379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0.5314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124.4281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149.6190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156.4904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59629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MCR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0.2373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0.2259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250.5056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186.2554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193.1268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72094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0.0890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0.0762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312.3373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199.1698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206.0412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010505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0.0180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0.0042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342.0412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204.6455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211.5169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298882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AM1 MCR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0.7816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0.7754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24.3976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96.8919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106.0538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705593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AM1 AM3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0.7110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0.7028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53.9480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117.3422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126.5041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15694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AM1 AM2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0.5996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0.5882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100.5953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141.1542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150.3160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82718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AM2 MCR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0.2413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0.2196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250.5884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187.8161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196.9779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043430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AM3 MCR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0.2373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0.2156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252.2299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188.1924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197.3542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776666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AM2 AM3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0.0974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0.0716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310.8293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200.4952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209.6570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05280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AM1 AM2 MCR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0.8147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0.8066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12.5734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86.9203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98.3726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567793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AM1 AM3 MCR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0.8077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15.4798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89.6054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101.0577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540123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AM1 AM2 AM3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0.7499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0.7391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39.6526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108.7780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120.2303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7478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AM2 AM3 MCR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0.2417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0.2087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252.4197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189.7773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201.2296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542909"/>
                  </a:ext>
                </a:extLst>
              </a:tr>
              <a:tr h="4581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AM1 AM2 AM3 MCR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0.8375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0.8279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5.0000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79.3049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SemiLight" panose="020B0502040204020203" pitchFamily="34" charset="0"/>
                        </a:rPr>
                        <a:t>93.0477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54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910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DE7F-07B2-4A73-BE6D-62A89324D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" t="40887" r="57608" b="11766"/>
          <a:stretch/>
        </p:blipFill>
        <p:spPr>
          <a:xfrm>
            <a:off x="11293949" y="3351543"/>
            <a:ext cx="6608224" cy="7278357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Model Selection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9DCF8-041B-461D-BD55-28D0D3183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28" r="19193" b="22082"/>
          <a:stretch/>
        </p:blipFill>
        <p:spPr>
          <a:xfrm>
            <a:off x="1538433" y="2476500"/>
            <a:ext cx="9150422" cy="74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6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205" r="32205"/>
          <a:stretch>
            <a:fillRect/>
          </a:stretch>
        </p:blipFill>
        <p:spPr>
          <a:xfrm>
            <a:off x="0" y="0"/>
            <a:ext cx="549144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470738" y="1168658"/>
            <a:ext cx="11131461" cy="1940149"/>
            <a:chOff x="0" y="66675"/>
            <a:chExt cx="11608919" cy="2586865"/>
          </a:xfrm>
        </p:grpSpPr>
        <p:sp>
          <p:nvSpPr>
            <p:cNvPr id="4" name="TextBox 4"/>
            <p:cNvSpPr txBox="1"/>
            <p:nvPr/>
          </p:nvSpPr>
          <p:spPr>
            <a:xfrm>
              <a:off x="40145" y="66675"/>
              <a:ext cx="11568774" cy="1400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5600" u="none" dirty="0">
                  <a:solidFill>
                    <a:srgbClr val="1836B2"/>
                  </a:solidFill>
                  <a:latin typeface="Fira Sans Medium Bold"/>
                </a:rPr>
                <a:t>Fitted Linear Regression Model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17468"/>
              <a:ext cx="11201197" cy="636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pc="-60" dirty="0">
                  <a:solidFill>
                    <a:srgbClr val="000000"/>
                  </a:solidFill>
                  <a:latin typeface="Fira Sans Medium"/>
                </a:rPr>
                <a:t>Assuming the assumptions are satisfied, the fitted model is: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00847" y="6057900"/>
            <a:ext cx="4564038" cy="666167"/>
            <a:chOff x="0" y="0"/>
            <a:chExt cx="6085384" cy="888223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680527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6805273" h="5372100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524930" y="173531"/>
              <a:ext cx="5035523" cy="53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Takeaways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69434" y="7106734"/>
            <a:ext cx="3774766" cy="2159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ct val="150000"/>
              </a:lnSpc>
              <a:buFont typeface="Arial"/>
              <a:buChar char="•"/>
            </a:pPr>
            <a:r>
              <a:rPr lang="en-US" sz="2400" u="none" spc="9" dirty="0">
                <a:solidFill>
                  <a:srgbClr val="000000"/>
                </a:solidFill>
                <a:latin typeface="Fira Sans Light"/>
              </a:rPr>
              <a:t>RSS = 10.7463</a:t>
            </a:r>
          </a:p>
          <a:p>
            <a:pPr marL="388620" lvl="1" indent="-194310">
              <a:lnSpc>
                <a:spcPct val="150000"/>
              </a:lnSpc>
              <a:buFont typeface="Arial"/>
              <a:buChar char="•"/>
            </a:pPr>
            <a:r>
              <a:rPr lang="en-US" sz="2400" spc="9" dirty="0">
                <a:solidFill>
                  <a:srgbClr val="000000"/>
                </a:solidFill>
                <a:latin typeface="Fira Sans Light"/>
              </a:rPr>
              <a:t>S</a:t>
            </a:r>
            <a:r>
              <a:rPr lang="en-US" sz="2400" spc="9" baseline="30000" dirty="0">
                <a:solidFill>
                  <a:srgbClr val="000000"/>
                </a:solidFill>
                <a:latin typeface="Fira Sans Light"/>
              </a:rPr>
              <a:t>2</a:t>
            </a:r>
            <a:r>
              <a:rPr lang="en-US" sz="2400" spc="9" dirty="0">
                <a:solidFill>
                  <a:srgbClr val="000000"/>
                </a:solidFill>
                <a:latin typeface="Fira Sans Light"/>
              </a:rPr>
              <a:t> = 0.2207</a:t>
            </a:r>
          </a:p>
          <a:p>
            <a:pPr marL="388620" lvl="1" indent="-194310">
              <a:lnSpc>
                <a:spcPct val="150000"/>
              </a:lnSpc>
              <a:buFont typeface="Arial"/>
              <a:buChar char="•"/>
            </a:pPr>
            <a:r>
              <a:rPr lang="en-US" sz="2400" u="none" spc="9" dirty="0">
                <a:solidFill>
                  <a:srgbClr val="000000"/>
                </a:solidFill>
                <a:latin typeface="Fira Sans Light"/>
              </a:rPr>
              <a:t>R</a:t>
            </a:r>
            <a:r>
              <a:rPr lang="en-US" sz="2400" u="none" spc="9" baseline="30000" dirty="0">
                <a:solidFill>
                  <a:srgbClr val="000000"/>
                </a:solidFill>
                <a:latin typeface="Fira Sans Light"/>
              </a:rPr>
              <a:t>2</a:t>
            </a:r>
            <a:r>
              <a:rPr lang="en-US" sz="2400" u="none" spc="9" dirty="0">
                <a:solidFill>
                  <a:srgbClr val="000000"/>
                </a:solidFill>
                <a:latin typeface="Fira Sans Light"/>
              </a:rPr>
              <a:t> = 0.8376</a:t>
            </a:r>
          </a:p>
          <a:p>
            <a:pPr marL="388620" lvl="1" indent="-194310">
              <a:lnSpc>
                <a:spcPct val="150000"/>
              </a:lnSpc>
              <a:buFont typeface="Arial"/>
              <a:buChar char="•"/>
            </a:pPr>
            <a:r>
              <a:rPr lang="en-US" sz="2400" spc="9" dirty="0">
                <a:solidFill>
                  <a:srgbClr val="000000"/>
                </a:solidFill>
                <a:latin typeface="Fira Sans Light"/>
              </a:rPr>
              <a:t>Adjusted R</a:t>
            </a:r>
            <a:r>
              <a:rPr lang="en-US" sz="2400" spc="9" baseline="30000" dirty="0">
                <a:solidFill>
                  <a:srgbClr val="000000"/>
                </a:solidFill>
                <a:latin typeface="Fira Sans Light"/>
              </a:rPr>
              <a:t>2</a:t>
            </a:r>
            <a:r>
              <a:rPr lang="en-US" sz="2400" spc="9" dirty="0">
                <a:solidFill>
                  <a:srgbClr val="000000"/>
                </a:solidFill>
                <a:latin typeface="Fira Sans Light"/>
              </a:rPr>
              <a:t> = 0.828</a:t>
            </a:r>
            <a:endParaRPr lang="en-US" sz="2400" u="none" spc="9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44190" y="7106734"/>
            <a:ext cx="4715110" cy="271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388620" lvl="1" indent="-194310">
              <a:lnSpc>
                <a:spcPct val="150000"/>
              </a:lnSpc>
              <a:buFont typeface="Arial"/>
              <a:buChar char="•"/>
              <a:defRPr sz="2400" u="none" spc="9">
                <a:solidFill>
                  <a:srgbClr val="000000"/>
                </a:solidFill>
                <a:latin typeface="Fira Sans Light"/>
              </a:defRPr>
            </a:lvl2pPr>
          </a:lstStyle>
          <a:p>
            <a:pPr lvl="1"/>
            <a:r>
              <a:rPr lang="en-US" dirty="0"/>
              <a:t>Intercept	:	&lt; 2e-16</a:t>
            </a:r>
          </a:p>
          <a:p>
            <a:pPr lvl="1"/>
            <a:r>
              <a:rPr lang="en-US" dirty="0"/>
              <a:t>AM1	:	&lt; 2e-16</a:t>
            </a:r>
          </a:p>
          <a:p>
            <a:pPr lvl="1"/>
            <a:r>
              <a:rPr lang="en-US" dirty="0"/>
              <a:t>AM2	:	0.000744</a:t>
            </a:r>
          </a:p>
          <a:p>
            <a:pPr lvl="1"/>
            <a:r>
              <a:rPr lang="en-US" dirty="0"/>
              <a:t>AM3	:	</a:t>
            </a:r>
            <a:r>
              <a:rPr lang="en-US" dirty="0">
                <a:solidFill>
                  <a:schemeClr val="tx1"/>
                </a:solidFill>
              </a:rPr>
              <a:t>0.002864</a:t>
            </a:r>
          </a:p>
          <a:p>
            <a:pPr lvl="1"/>
            <a:r>
              <a:rPr lang="en-US" dirty="0"/>
              <a:t>MCR	:	6.84e-08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544190" y="6057900"/>
            <a:ext cx="4564038" cy="666167"/>
            <a:chOff x="0" y="0"/>
            <a:chExt cx="6085384" cy="888223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80527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6805273" h="5372100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24931" y="173531"/>
              <a:ext cx="5035523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spc="78" dirty="0">
                  <a:solidFill>
                    <a:srgbClr val="FFFFFF"/>
                  </a:solidFill>
                  <a:latin typeface="Fira Sans Medium Bold"/>
                </a:rPr>
                <a:t>p</a:t>
              </a: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-Values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5B785E-3A41-4A4A-8021-ECD8698EDDAE}"/>
              </a:ext>
            </a:extLst>
          </p:cNvPr>
          <p:cNvSpPr txBox="1"/>
          <p:nvPr/>
        </p:nvSpPr>
        <p:spPr>
          <a:xfrm>
            <a:off x="6318731" y="4123675"/>
            <a:ext cx="11473968" cy="459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3900"/>
              </a:lnSpc>
              <a:spcBef>
                <a:spcPct val="0"/>
              </a:spcBef>
              <a:defRPr sz="3000" u="none" spc="-60">
                <a:solidFill>
                  <a:srgbClr val="000000"/>
                </a:solidFill>
                <a:latin typeface="Fira Sans Medium"/>
              </a:defRPr>
            </a:lvl1pPr>
          </a:lstStyle>
          <a:p>
            <a:r>
              <a:rPr lang="en-US" sz="3200" dirty="0">
                <a:latin typeface="Bahnschrift SemiLight" panose="020B0502040204020203" pitchFamily="34" charset="0"/>
              </a:rPr>
              <a:t>OR_N = 98.045 – 0.109*AM1 – 0.143*AM2 – 0.046*AM3 + 1.976*MCR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373127-CC7E-403F-8D75-55D5EC121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55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Fitted Regression Model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91" name="TextBox 4">
            <a:extLst>
              <a:ext uri="{FF2B5EF4-FFF2-40B4-BE49-F238E27FC236}">
                <a16:creationId xmlns:a16="http://schemas.microsoft.com/office/drawing/2014/main" id="{2E9E9047-A27F-4696-84ED-982702DB7746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Observed vs. Fitted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BBC52-0297-4B80-9DE9-AEC244CFF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04" b="19329"/>
          <a:stretch/>
        </p:blipFill>
        <p:spPr>
          <a:xfrm>
            <a:off x="2812256" y="3695700"/>
            <a:ext cx="12663487" cy="63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9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Normality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97143" y="2552700"/>
            <a:ext cx="3109622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Q-Q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1E4A4-771C-4D8E-AEE6-278CDD987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" t="5057"/>
          <a:stretch/>
        </p:blipFill>
        <p:spPr>
          <a:xfrm>
            <a:off x="2619969" y="3823458"/>
            <a:ext cx="13048062" cy="62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5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Normality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Histogram and Density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5DCA4-010A-4BA0-9476-11035AB89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" t="1817"/>
          <a:stretch/>
        </p:blipFill>
        <p:spPr>
          <a:xfrm>
            <a:off x="2819400" y="3823458"/>
            <a:ext cx="12649200" cy="62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95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7154E0BC-D67E-43A1-B32B-F6E87B5E3735}"/>
              </a:ext>
            </a:extLst>
          </p:cNvPr>
          <p:cNvGrpSpPr/>
          <p:nvPr/>
        </p:nvGrpSpPr>
        <p:grpSpPr>
          <a:xfrm>
            <a:off x="9451167" y="175520"/>
            <a:ext cx="15504779" cy="10629900"/>
            <a:chOff x="0" y="0"/>
            <a:chExt cx="6679670" cy="537210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02A3D62-F9A6-4B66-851F-3CF43F4B3571}"/>
                </a:ext>
              </a:extLst>
            </p:cNvPr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Normality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Shapiro - Wilk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CFF7F-CF25-4D0B-BA7D-FD014F89F953}"/>
              </a:ext>
            </a:extLst>
          </p:cNvPr>
          <p:cNvSpPr txBox="1"/>
          <p:nvPr/>
        </p:nvSpPr>
        <p:spPr>
          <a:xfrm>
            <a:off x="1084443" y="4150691"/>
            <a:ext cx="9058979" cy="51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Null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 errors follow normal distribution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Alternative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 errors do not follow normal distribution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 calculated W = 0.98783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p – Value = 0.7107</a:t>
            </a:r>
          </a:p>
        </p:txBody>
      </p:sp>
    </p:spTree>
    <p:extLst>
      <p:ext uri="{BB962C8B-B14F-4D97-AF65-F5344CB8AC3E}">
        <p14:creationId xmlns:p14="http://schemas.microsoft.com/office/powerpoint/2010/main" val="48985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10">
            <a:extLst>
              <a:ext uri="{FF2B5EF4-FFF2-40B4-BE49-F238E27FC236}">
                <a16:creationId xmlns:a16="http://schemas.microsoft.com/office/drawing/2014/main" id="{7D86EB64-56BE-4BC6-8D39-261A25CAA91A}"/>
              </a:ext>
            </a:extLst>
          </p:cNvPr>
          <p:cNvGrpSpPr/>
          <p:nvPr/>
        </p:nvGrpSpPr>
        <p:grpSpPr>
          <a:xfrm rot="10800000">
            <a:off x="-1219200" y="8007568"/>
            <a:ext cx="21107400" cy="2622331"/>
            <a:chOff x="0" y="0"/>
            <a:chExt cx="47470215" cy="5372100"/>
          </a:xfrm>
        </p:grpSpPr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BE52D86-E55A-4958-B019-35282B93E1B0}"/>
                </a:ext>
              </a:extLst>
            </p:cNvPr>
            <p:cNvSpPr/>
            <p:nvPr/>
          </p:nvSpPr>
          <p:spPr>
            <a:xfrm>
              <a:off x="0" y="0"/>
              <a:ext cx="47470216" cy="5372100"/>
            </a:xfrm>
            <a:custGeom>
              <a:avLst/>
              <a:gdLst/>
              <a:ahLst/>
              <a:cxnLst/>
              <a:rect l="l" t="t" r="r" b="b"/>
              <a:pathLst>
                <a:path w="47470216" h="5372100">
                  <a:moveTo>
                    <a:pt x="4591954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919544" y="5372100"/>
                  </a:lnTo>
                  <a:lnTo>
                    <a:pt x="47470216" y="2686050"/>
                  </a:lnTo>
                  <a:lnTo>
                    <a:pt x="4591954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85800" y="109242"/>
            <a:ext cx="16427070" cy="1214812"/>
            <a:chOff x="54788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18498"/>
            <a:ext cx="1257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AMOUNT OF MATERIAL 1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0552F4-ECC7-43BC-8741-8B9AA208CA96}"/>
              </a:ext>
            </a:extLst>
          </p:cNvPr>
          <p:cNvSpPr txBox="1"/>
          <p:nvPr/>
        </p:nvSpPr>
        <p:spPr>
          <a:xfrm>
            <a:off x="7239000" y="8191500"/>
            <a:ext cx="3886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Mean	:	60.17061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Q1	:	55.21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Q2	:	62.695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Q3	:	68.0825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POP	:	75, 76 &amp; 77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2A0C5-2CCF-4C14-A61A-428DFE3B5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5"/>
          <a:stretch/>
        </p:blipFill>
        <p:spPr>
          <a:xfrm>
            <a:off x="8850574" y="2106577"/>
            <a:ext cx="9437426" cy="5585515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31901386-894D-4AC4-94B4-FA8B7B945918}"/>
              </a:ext>
            </a:extLst>
          </p:cNvPr>
          <p:cNvSpPr txBox="1"/>
          <p:nvPr/>
        </p:nvSpPr>
        <p:spPr>
          <a:xfrm>
            <a:off x="13332597" y="7548322"/>
            <a:ext cx="473390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A1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68D7E-D31A-4892-8F39-A0C72EAB7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19"/>
          <a:stretch/>
        </p:blipFill>
        <p:spPr>
          <a:xfrm>
            <a:off x="312948" y="2575234"/>
            <a:ext cx="853762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1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Plot of r</a:t>
            </a:r>
            <a:r>
              <a:rPr lang="en-US" sz="4400" u="none" baseline="-25000" dirty="0">
                <a:solidFill>
                  <a:srgbClr val="1836B2"/>
                </a:solidFill>
                <a:latin typeface="Fira Sans Medium Bold"/>
              </a:rPr>
              <a:t>i</a:t>
            </a:r>
            <a:r>
              <a:rPr lang="en-US" sz="4400" u="none" baseline="30000" dirty="0">
                <a:solidFill>
                  <a:srgbClr val="1836B2"/>
                </a:solidFill>
                <a:latin typeface="Fira Sans Medium Bold"/>
              </a:rPr>
              <a:t>2</a:t>
            </a: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s’ vs. Fitted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548614"/>
            <a:ext cx="12670331" cy="61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92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Residuals vs. Fitted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23885-A933-4788-B325-F9B2496CB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65" b="19329"/>
          <a:stretch/>
        </p:blipFill>
        <p:spPr>
          <a:xfrm>
            <a:off x="2379010" y="3548614"/>
            <a:ext cx="1352998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37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7154E0BC-D67E-43A1-B32B-F6E87B5E3735}"/>
              </a:ext>
            </a:extLst>
          </p:cNvPr>
          <p:cNvGrpSpPr/>
          <p:nvPr/>
        </p:nvGrpSpPr>
        <p:grpSpPr>
          <a:xfrm>
            <a:off x="9451167" y="175520"/>
            <a:ext cx="15504779" cy="10629900"/>
            <a:chOff x="0" y="0"/>
            <a:chExt cx="6679670" cy="537210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02A3D62-F9A6-4B66-851F-3CF43F4B3571}"/>
                </a:ext>
              </a:extLst>
            </p:cNvPr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Homoscedasticity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Breusch - Pagan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CFF7F-CF25-4D0B-BA7D-FD014F89F953}"/>
              </a:ext>
            </a:extLst>
          </p:cNvPr>
          <p:cNvSpPr txBox="1"/>
          <p:nvPr/>
        </p:nvSpPr>
        <p:spPr>
          <a:xfrm>
            <a:off x="1084443" y="4150691"/>
            <a:ext cx="9058979" cy="51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Null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Errors are homoscedastic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Alternative Hypothesis: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Errors are heteroscedastic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 calculated BP = 4.2423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p – Value = 0.3742</a:t>
            </a:r>
          </a:p>
        </p:txBody>
      </p:sp>
    </p:spTree>
    <p:extLst>
      <p:ext uri="{BB962C8B-B14F-4D97-AF65-F5344CB8AC3E}">
        <p14:creationId xmlns:p14="http://schemas.microsoft.com/office/powerpoint/2010/main" val="512170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523" y="3548614"/>
            <a:ext cx="7971949" cy="60627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62" y="3548614"/>
            <a:ext cx="8309335" cy="6319285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Auto-Correlation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769645"/>
            <a:ext cx="165177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                           ACF                                                         PACF</a:t>
            </a:r>
          </a:p>
        </p:txBody>
      </p:sp>
    </p:spTree>
    <p:extLst>
      <p:ext uri="{BB962C8B-B14F-4D97-AF65-F5344CB8AC3E}">
        <p14:creationId xmlns:p14="http://schemas.microsoft.com/office/powerpoint/2010/main" val="752249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7154E0BC-D67E-43A1-B32B-F6E87B5E3735}"/>
              </a:ext>
            </a:extLst>
          </p:cNvPr>
          <p:cNvGrpSpPr/>
          <p:nvPr/>
        </p:nvGrpSpPr>
        <p:grpSpPr>
          <a:xfrm>
            <a:off x="10058399" y="-342901"/>
            <a:ext cx="15504779" cy="10629900"/>
            <a:chOff x="-82898" y="-38510"/>
            <a:chExt cx="6679670" cy="5372100"/>
          </a:xfrm>
          <a:solidFill>
            <a:schemeClr val="bg1"/>
          </a:solidFill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02A3D62-F9A6-4B66-851F-3CF43F4B3571}"/>
                </a:ext>
              </a:extLst>
            </p:cNvPr>
            <p:cNvSpPr/>
            <p:nvPr/>
          </p:nvSpPr>
          <p:spPr>
            <a:xfrm>
              <a:off x="-82898" y="-3851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  <a:solidFill>
            <a:schemeClr val="bg1"/>
          </a:solidFill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Auto-Correlation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chemeClr val="bg1"/>
                </a:solidFill>
                <a:latin typeface="Fira Sans Medium Bold"/>
              </a:rPr>
              <a:t>Durbin – Watson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CFF7F-CF25-4D0B-BA7D-FD014F89F953}"/>
              </a:ext>
            </a:extLst>
          </p:cNvPr>
          <p:cNvSpPr txBox="1"/>
          <p:nvPr/>
        </p:nvSpPr>
        <p:spPr>
          <a:xfrm>
            <a:off x="914400" y="3699170"/>
            <a:ext cx="9885485" cy="6468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Bahnschrift SemiLight" panose="020B0502040204020203" pitchFamily="34" charset="0"/>
              </a:rPr>
              <a:t>Under the assumption that the errors follow Markov model:	</a:t>
            </a: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Durbin – Watson Statistic d = 1.548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dl = 1.52  ;  du = 1.74 for n = 73 &amp; p-1 = 4 at 5% level of significance.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d</a:t>
            </a:r>
            <a:r>
              <a:rPr lang="en-US" sz="2800" baseline="-250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l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d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d</a:t>
            </a:r>
            <a:r>
              <a:rPr lang="en-US" sz="2800" baseline="-250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u</a:t>
            </a: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, so test is inconclusive for positive autocorrelation.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4-d &gt; d</a:t>
            </a:r>
            <a:r>
              <a:rPr lang="en-US" sz="2800" baseline="-250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u</a:t>
            </a: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, so the errors do not have negative autocorrelation or no serial correlation at all.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28659F-0497-4358-8320-F75025F6A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6" b="4207"/>
          <a:stretch/>
        </p:blipFill>
        <p:spPr>
          <a:xfrm>
            <a:off x="11384604" y="3196644"/>
            <a:ext cx="6747004" cy="36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41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11CBA8B7-4B48-4C9C-B67B-6289F7EBC445}"/>
              </a:ext>
            </a:extLst>
          </p:cNvPr>
          <p:cNvGrpSpPr/>
          <p:nvPr/>
        </p:nvGrpSpPr>
        <p:grpSpPr>
          <a:xfrm>
            <a:off x="9906000" y="-171450"/>
            <a:ext cx="15504779" cy="10629900"/>
            <a:chOff x="0" y="0"/>
            <a:chExt cx="6679670" cy="5372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424DAF43-813D-4B30-96B5-34B31F91C661}"/>
                </a:ext>
              </a:extLst>
            </p:cNvPr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Auto-Correlation of Errors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Breusch – Godfrey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69995-56B4-44B8-AAB5-38919A62B467}"/>
              </a:ext>
            </a:extLst>
          </p:cNvPr>
          <p:cNvSpPr txBox="1"/>
          <p:nvPr/>
        </p:nvSpPr>
        <p:spPr>
          <a:xfrm>
            <a:off x="914400" y="3771900"/>
            <a:ext cx="10574157" cy="582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Bahnschrift SemiLight" panose="020B0502040204020203" pitchFamily="34" charset="0"/>
              </a:rPr>
              <a:t>Under the assumption that the errors follow AR(q) scheme:	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H</a:t>
            </a:r>
            <a:r>
              <a:rPr lang="en-US" sz="2800" baseline="-25000" dirty="0">
                <a:latin typeface="Bahnschrift SemiLight" panose="020B0502040204020203" pitchFamily="34" charset="0"/>
              </a:rPr>
              <a:t>0</a:t>
            </a:r>
            <a:r>
              <a:rPr lang="en-US" sz="2800" dirty="0">
                <a:latin typeface="Bahnschrift SemiLight" panose="020B0502040204020203" pitchFamily="34" charset="0"/>
              </a:rPr>
              <a:t>: No auto-correlation of any order is present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H</a:t>
            </a:r>
            <a:r>
              <a:rPr lang="en-US" sz="2800" baseline="-25000" dirty="0">
                <a:latin typeface="Bahnschrift SemiLight" panose="020B0502040204020203" pitchFamily="34" charset="0"/>
              </a:rPr>
              <a:t>1</a:t>
            </a:r>
            <a:r>
              <a:rPr lang="en-US" sz="2800" dirty="0">
                <a:latin typeface="Bahnschrift SemiLight" panose="020B0502040204020203" pitchFamily="34" charset="0"/>
              </a:rPr>
              <a:t>: Auto-correlation of some order is significantly present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 p-value of the Breusch – Godfrey test came out to be : 0.067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As p-value &gt; 0.05, we do not reject the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1343465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Multicollinearity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45FCA-2EA8-4FCE-8EFD-E74EC9512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" t="1256"/>
          <a:stretch/>
        </p:blipFill>
        <p:spPr>
          <a:xfrm>
            <a:off x="2725645" y="3695700"/>
            <a:ext cx="12836709" cy="635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05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Multicollinearity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6" name="AutoShape 2">
            <a:extLst>
              <a:ext uri="{FF2B5EF4-FFF2-40B4-BE49-F238E27FC236}">
                <a16:creationId xmlns:a16="http://schemas.microsoft.com/office/drawing/2014/main" id="{C692F077-B099-4A3F-B87D-84B59109522B}"/>
              </a:ext>
            </a:extLst>
          </p:cNvPr>
          <p:cNvSpPr/>
          <p:nvPr/>
        </p:nvSpPr>
        <p:spPr>
          <a:xfrm>
            <a:off x="1447800" y="3684844"/>
            <a:ext cx="16230600" cy="6439336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id="57" name="AutoShape 3">
            <a:extLst>
              <a:ext uri="{FF2B5EF4-FFF2-40B4-BE49-F238E27FC236}">
                <a16:creationId xmlns:a16="http://schemas.microsoft.com/office/drawing/2014/main" id="{F8F017BD-2060-49EC-934F-758CA4306671}"/>
              </a:ext>
            </a:extLst>
          </p:cNvPr>
          <p:cNvSpPr/>
          <p:nvPr/>
        </p:nvSpPr>
        <p:spPr>
          <a:xfrm rot="5400000">
            <a:off x="2674961" y="7265527"/>
            <a:ext cx="5627851" cy="1217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4">
            <a:extLst>
              <a:ext uri="{FF2B5EF4-FFF2-40B4-BE49-F238E27FC236}">
                <a16:creationId xmlns:a16="http://schemas.microsoft.com/office/drawing/2014/main" id="{AAED4861-F677-4298-B781-D0F5EB5C80DC}"/>
              </a:ext>
            </a:extLst>
          </p:cNvPr>
          <p:cNvSpPr/>
          <p:nvPr/>
        </p:nvSpPr>
        <p:spPr>
          <a:xfrm rot="5400000" flipV="1">
            <a:off x="6749219" y="7259661"/>
            <a:ext cx="5627851" cy="12949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">
            <a:extLst>
              <a:ext uri="{FF2B5EF4-FFF2-40B4-BE49-F238E27FC236}">
                <a16:creationId xmlns:a16="http://schemas.microsoft.com/office/drawing/2014/main" id="{0A061ED6-F846-4615-8E95-145AC968E8B5}"/>
              </a:ext>
            </a:extLst>
          </p:cNvPr>
          <p:cNvSpPr/>
          <p:nvPr/>
        </p:nvSpPr>
        <p:spPr>
          <a:xfrm rot="5400000">
            <a:off x="10799118" y="7264857"/>
            <a:ext cx="5637375" cy="12081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">
            <a:extLst>
              <a:ext uri="{FF2B5EF4-FFF2-40B4-BE49-F238E27FC236}">
                <a16:creationId xmlns:a16="http://schemas.microsoft.com/office/drawing/2014/main" id="{111467AA-25E2-49F3-8639-B9D9EACD134A}"/>
              </a:ext>
            </a:extLst>
          </p:cNvPr>
          <p:cNvSpPr/>
          <p:nvPr/>
        </p:nvSpPr>
        <p:spPr>
          <a:xfrm>
            <a:off x="1441371" y="5850661"/>
            <a:ext cx="16230600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B73903A8-3BA6-4D88-BDBA-D39016E4EB92}"/>
              </a:ext>
            </a:extLst>
          </p:cNvPr>
          <p:cNvSpPr/>
          <p:nvPr/>
        </p:nvSpPr>
        <p:spPr>
          <a:xfrm>
            <a:off x="1441371" y="7263885"/>
            <a:ext cx="16230600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8">
            <a:extLst>
              <a:ext uri="{FF2B5EF4-FFF2-40B4-BE49-F238E27FC236}">
                <a16:creationId xmlns:a16="http://schemas.microsoft.com/office/drawing/2014/main" id="{11B820CD-3B80-4900-ADAF-B41404494E2C}"/>
              </a:ext>
            </a:extLst>
          </p:cNvPr>
          <p:cNvSpPr/>
          <p:nvPr/>
        </p:nvSpPr>
        <p:spPr>
          <a:xfrm>
            <a:off x="1441371" y="8677110"/>
            <a:ext cx="16230600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9">
            <a:extLst>
              <a:ext uri="{FF2B5EF4-FFF2-40B4-BE49-F238E27FC236}">
                <a16:creationId xmlns:a16="http://schemas.microsoft.com/office/drawing/2014/main" id="{74C703B0-BA65-498B-9C46-74DAA8A08B34}"/>
              </a:ext>
            </a:extLst>
          </p:cNvPr>
          <p:cNvSpPr/>
          <p:nvPr/>
        </p:nvSpPr>
        <p:spPr>
          <a:xfrm>
            <a:off x="1441371" y="10090334"/>
            <a:ext cx="16230600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10">
            <a:extLst>
              <a:ext uri="{FF2B5EF4-FFF2-40B4-BE49-F238E27FC236}">
                <a16:creationId xmlns:a16="http://schemas.microsoft.com/office/drawing/2014/main" id="{BD352CC6-0B7F-42CE-A9A7-978A0F502648}"/>
              </a:ext>
            </a:extLst>
          </p:cNvPr>
          <p:cNvSpPr/>
          <p:nvPr/>
        </p:nvSpPr>
        <p:spPr>
          <a:xfrm>
            <a:off x="1441371" y="3684844"/>
            <a:ext cx="16230600" cy="772129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65" name="TextBox 15">
            <a:extLst>
              <a:ext uri="{FF2B5EF4-FFF2-40B4-BE49-F238E27FC236}">
                <a16:creationId xmlns:a16="http://schemas.microsoft.com/office/drawing/2014/main" id="{C4263F41-76C8-4764-8053-6E4D3CE4E9BB}"/>
              </a:ext>
            </a:extLst>
          </p:cNvPr>
          <p:cNvSpPr txBox="1"/>
          <p:nvPr/>
        </p:nvSpPr>
        <p:spPr>
          <a:xfrm>
            <a:off x="2935194" y="4932966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1.000</a:t>
            </a:r>
          </a:p>
        </p:txBody>
      </p:sp>
      <p:sp>
        <p:nvSpPr>
          <p:cNvPr id="66" name="TextBox 39">
            <a:extLst>
              <a:ext uri="{FF2B5EF4-FFF2-40B4-BE49-F238E27FC236}">
                <a16:creationId xmlns:a16="http://schemas.microsoft.com/office/drawing/2014/main" id="{5735A178-0C7E-470C-9888-BCCBE6514C80}"/>
              </a:ext>
            </a:extLst>
          </p:cNvPr>
          <p:cNvSpPr txBox="1"/>
          <p:nvPr/>
        </p:nvSpPr>
        <p:spPr>
          <a:xfrm>
            <a:off x="6026342" y="3865592"/>
            <a:ext cx="2967115" cy="4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AM2</a:t>
            </a:r>
          </a:p>
        </p:txBody>
      </p:sp>
      <p:sp>
        <p:nvSpPr>
          <p:cNvPr id="67" name="TextBox 40">
            <a:extLst>
              <a:ext uri="{FF2B5EF4-FFF2-40B4-BE49-F238E27FC236}">
                <a16:creationId xmlns:a16="http://schemas.microsoft.com/office/drawing/2014/main" id="{8D8ED99C-0BF7-4846-9019-CFEEBEA776BE}"/>
              </a:ext>
            </a:extLst>
          </p:cNvPr>
          <p:cNvSpPr txBox="1"/>
          <p:nvPr/>
        </p:nvSpPr>
        <p:spPr>
          <a:xfrm>
            <a:off x="10119885" y="3865592"/>
            <a:ext cx="2967115" cy="4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spc="78" dirty="0">
                <a:solidFill>
                  <a:srgbClr val="FFFFFF"/>
                </a:solidFill>
                <a:latin typeface="Fira Sans Medium Bold"/>
              </a:rPr>
              <a:t>AM3</a:t>
            </a:r>
            <a:endParaRPr lang="en-US" sz="2600" u="none" spc="78" dirty="0">
              <a:solidFill>
                <a:srgbClr val="FFFFFF"/>
              </a:solidFill>
              <a:latin typeface="Fira Sans Medium Bold"/>
            </a:endParaRPr>
          </a:p>
        </p:txBody>
      </p:sp>
      <p:sp>
        <p:nvSpPr>
          <p:cNvPr id="68" name="TextBox 41">
            <a:extLst>
              <a:ext uri="{FF2B5EF4-FFF2-40B4-BE49-F238E27FC236}">
                <a16:creationId xmlns:a16="http://schemas.microsoft.com/office/drawing/2014/main" id="{634F62AE-A88D-4A52-9DB3-E7FC7B4C7F81}"/>
              </a:ext>
            </a:extLst>
          </p:cNvPr>
          <p:cNvSpPr txBox="1"/>
          <p:nvPr/>
        </p:nvSpPr>
        <p:spPr>
          <a:xfrm>
            <a:off x="14213428" y="3865592"/>
            <a:ext cx="2967115" cy="4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spc="78" dirty="0">
                <a:solidFill>
                  <a:srgbClr val="FFFFFF"/>
                </a:solidFill>
                <a:latin typeface="Fira Sans Medium Bold"/>
              </a:rPr>
              <a:t>MCR</a:t>
            </a:r>
            <a:endParaRPr lang="en-US" sz="2600" u="none" spc="78" dirty="0">
              <a:solidFill>
                <a:srgbClr val="FFFFFF"/>
              </a:solidFill>
              <a:latin typeface="Fira Sans Medium Bold"/>
            </a:endParaRPr>
          </a:p>
        </p:txBody>
      </p:sp>
      <p:sp>
        <p:nvSpPr>
          <p:cNvPr id="69" name="TextBox 42">
            <a:extLst>
              <a:ext uri="{FF2B5EF4-FFF2-40B4-BE49-F238E27FC236}">
                <a16:creationId xmlns:a16="http://schemas.microsoft.com/office/drawing/2014/main" id="{8E0BD884-E6DB-4743-88A3-B6F9BADBE5E0}"/>
              </a:ext>
            </a:extLst>
          </p:cNvPr>
          <p:cNvSpPr txBox="1"/>
          <p:nvPr/>
        </p:nvSpPr>
        <p:spPr>
          <a:xfrm>
            <a:off x="1932799" y="3865592"/>
            <a:ext cx="2967115" cy="4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AM1</a:t>
            </a:r>
          </a:p>
        </p:txBody>
      </p:sp>
      <p:sp>
        <p:nvSpPr>
          <p:cNvPr id="70" name="AutoShape 44">
            <a:extLst>
              <a:ext uri="{FF2B5EF4-FFF2-40B4-BE49-F238E27FC236}">
                <a16:creationId xmlns:a16="http://schemas.microsoft.com/office/drawing/2014/main" id="{BAA75AF6-DB01-4455-996D-1C3532B1D21F}"/>
              </a:ext>
            </a:extLst>
          </p:cNvPr>
          <p:cNvSpPr/>
          <p:nvPr/>
        </p:nvSpPr>
        <p:spPr>
          <a:xfrm>
            <a:off x="1441371" y="4447448"/>
            <a:ext cx="162306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10">
            <a:extLst>
              <a:ext uri="{FF2B5EF4-FFF2-40B4-BE49-F238E27FC236}">
                <a16:creationId xmlns:a16="http://schemas.microsoft.com/office/drawing/2014/main" id="{16C8F28D-A787-4A4B-8F32-6F2D907DB71F}"/>
              </a:ext>
            </a:extLst>
          </p:cNvPr>
          <p:cNvSpPr/>
          <p:nvPr/>
        </p:nvSpPr>
        <p:spPr>
          <a:xfrm rot="16200000">
            <a:off x="-2134208" y="6501150"/>
            <a:ext cx="6404741" cy="772129"/>
          </a:xfrm>
          <a:prstGeom prst="rect">
            <a:avLst/>
          </a:prstGeom>
          <a:solidFill>
            <a:srgbClr val="A066CB"/>
          </a:solidFill>
        </p:spPr>
      </p:sp>
      <p:sp>
        <p:nvSpPr>
          <p:cNvPr id="72" name="TextBox 42">
            <a:extLst>
              <a:ext uri="{FF2B5EF4-FFF2-40B4-BE49-F238E27FC236}">
                <a16:creationId xmlns:a16="http://schemas.microsoft.com/office/drawing/2014/main" id="{734BEF57-417F-4FE1-BB59-5C1215BC6627}"/>
              </a:ext>
            </a:extLst>
          </p:cNvPr>
          <p:cNvSpPr txBox="1"/>
          <p:nvPr/>
        </p:nvSpPr>
        <p:spPr>
          <a:xfrm>
            <a:off x="694058" y="4950151"/>
            <a:ext cx="7721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AM1</a:t>
            </a:r>
          </a:p>
        </p:txBody>
      </p:sp>
      <p:sp>
        <p:nvSpPr>
          <p:cNvPr id="73" name="TextBox 42">
            <a:extLst>
              <a:ext uri="{FF2B5EF4-FFF2-40B4-BE49-F238E27FC236}">
                <a16:creationId xmlns:a16="http://schemas.microsoft.com/office/drawing/2014/main" id="{08AB6326-CFDA-4F01-8132-5E43385CA241}"/>
              </a:ext>
            </a:extLst>
          </p:cNvPr>
          <p:cNvSpPr txBox="1"/>
          <p:nvPr/>
        </p:nvSpPr>
        <p:spPr>
          <a:xfrm>
            <a:off x="682098" y="6368494"/>
            <a:ext cx="7721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AM2</a:t>
            </a:r>
          </a:p>
        </p:txBody>
      </p:sp>
      <p:sp>
        <p:nvSpPr>
          <p:cNvPr id="74" name="TextBox 42">
            <a:extLst>
              <a:ext uri="{FF2B5EF4-FFF2-40B4-BE49-F238E27FC236}">
                <a16:creationId xmlns:a16="http://schemas.microsoft.com/office/drawing/2014/main" id="{A3A544B2-5A68-45C2-BE23-ADECCAA338D7}"/>
              </a:ext>
            </a:extLst>
          </p:cNvPr>
          <p:cNvSpPr txBox="1"/>
          <p:nvPr/>
        </p:nvSpPr>
        <p:spPr>
          <a:xfrm>
            <a:off x="694058" y="7760254"/>
            <a:ext cx="7721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u="none" spc="78" dirty="0">
                <a:solidFill>
                  <a:srgbClr val="FFFFFF"/>
                </a:solidFill>
                <a:latin typeface="Fira Sans Medium Bold"/>
              </a:rPr>
              <a:t>AM3</a:t>
            </a:r>
          </a:p>
        </p:txBody>
      </p:sp>
      <p:sp>
        <p:nvSpPr>
          <p:cNvPr id="75" name="TextBox 42">
            <a:extLst>
              <a:ext uri="{FF2B5EF4-FFF2-40B4-BE49-F238E27FC236}">
                <a16:creationId xmlns:a16="http://schemas.microsoft.com/office/drawing/2014/main" id="{C182523F-453A-4369-8727-4BCEF96BF7C7}"/>
              </a:ext>
            </a:extLst>
          </p:cNvPr>
          <p:cNvSpPr txBox="1"/>
          <p:nvPr/>
        </p:nvSpPr>
        <p:spPr>
          <a:xfrm>
            <a:off x="687869" y="9250916"/>
            <a:ext cx="7721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spc="78" dirty="0">
                <a:solidFill>
                  <a:srgbClr val="FFFFFF"/>
                </a:solidFill>
                <a:latin typeface="Fira Sans Medium Bold"/>
              </a:rPr>
              <a:t>MCR</a:t>
            </a:r>
            <a:endParaRPr lang="en-US" sz="2600" u="none" spc="78" dirty="0">
              <a:solidFill>
                <a:srgbClr val="FFFFFF"/>
              </a:solidFill>
              <a:latin typeface="Fira Sans Medium Bold"/>
            </a:endParaRPr>
          </a:p>
        </p:txBody>
      </p:sp>
      <p:sp>
        <p:nvSpPr>
          <p:cNvPr id="76" name="TextBox 15">
            <a:extLst>
              <a:ext uri="{FF2B5EF4-FFF2-40B4-BE49-F238E27FC236}">
                <a16:creationId xmlns:a16="http://schemas.microsoft.com/office/drawing/2014/main" id="{651A7736-0115-4646-8A84-016BAF6F29C6}"/>
              </a:ext>
            </a:extLst>
          </p:cNvPr>
          <p:cNvSpPr txBox="1"/>
          <p:nvPr/>
        </p:nvSpPr>
        <p:spPr>
          <a:xfrm>
            <a:off x="15215823" y="9141379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1.000</a:t>
            </a:r>
          </a:p>
        </p:txBody>
      </p:sp>
      <p:sp>
        <p:nvSpPr>
          <p:cNvPr id="77" name="TextBox 15">
            <a:extLst>
              <a:ext uri="{FF2B5EF4-FFF2-40B4-BE49-F238E27FC236}">
                <a16:creationId xmlns:a16="http://schemas.microsoft.com/office/drawing/2014/main" id="{AD9F84A7-B33F-47C1-8F64-0B6A6BBD9F4E}"/>
              </a:ext>
            </a:extLst>
          </p:cNvPr>
          <p:cNvSpPr txBox="1"/>
          <p:nvPr/>
        </p:nvSpPr>
        <p:spPr>
          <a:xfrm>
            <a:off x="11122280" y="7754277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1.000</a:t>
            </a:r>
          </a:p>
        </p:txBody>
      </p:sp>
      <p:sp>
        <p:nvSpPr>
          <p:cNvPr id="78" name="TextBox 15">
            <a:extLst>
              <a:ext uri="{FF2B5EF4-FFF2-40B4-BE49-F238E27FC236}">
                <a16:creationId xmlns:a16="http://schemas.microsoft.com/office/drawing/2014/main" id="{4B663D44-2E0D-453A-8F5C-662A58AC0888}"/>
              </a:ext>
            </a:extLst>
          </p:cNvPr>
          <p:cNvSpPr txBox="1"/>
          <p:nvPr/>
        </p:nvSpPr>
        <p:spPr>
          <a:xfrm>
            <a:off x="7080257" y="6341053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1.000</a:t>
            </a:r>
          </a:p>
        </p:txBody>
      </p:sp>
      <p:sp>
        <p:nvSpPr>
          <p:cNvPr id="79" name="TextBox 15">
            <a:extLst>
              <a:ext uri="{FF2B5EF4-FFF2-40B4-BE49-F238E27FC236}">
                <a16:creationId xmlns:a16="http://schemas.microsoft.com/office/drawing/2014/main" id="{2C975B93-2BA5-4519-B87A-6AF288313F98}"/>
              </a:ext>
            </a:extLst>
          </p:cNvPr>
          <p:cNvSpPr txBox="1"/>
          <p:nvPr/>
        </p:nvSpPr>
        <p:spPr>
          <a:xfrm>
            <a:off x="6917948" y="4933654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-0.139</a:t>
            </a: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A3E04550-8DEE-4D49-90EA-4C0312539AB9}"/>
              </a:ext>
            </a:extLst>
          </p:cNvPr>
          <p:cNvSpPr txBox="1"/>
          <p:nvPr/>
        </p:nvSpPr>
        <p:spPr>
          <a:xfrm>
            <a:off x="2777961" y="6341053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-0.139</a:t>
            </a:r>
          </a:p>
        </p:txBody>
      </p:sp>
      <p:sp>
        <p:nvSpPr>
          <p:cNvPr id="81" name="TextBox 15">
            <a:extLst>
              <a:ext uri="{FF2B5EF4-FFF2-40B4-BE49-F238E27FC236}">
                <a16:creationId xmlns:a16="http://schemas.microsoft.com/office/drawing/2014/main" id="{389C649C-1163-48BE-AA47-47D9423FEB4F}"/>
              </a:ext>
            </a:extLst>
          </p:cNvPr>
          <p:cNvSpPr txBox="1"/>
          <p:nvPr/>
        </p:nvSpPr>
        <p:spPr>
          <a:xfrm>
            <a:off x="11130082" y="4934817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-0.170</a:t>
            </a:r>
          </a:p>
        </p:txBody>
      </p:sp>
      <p:sp>
        <p:nvSpPr>
          <p:cNvPr id="82" name="TextBox 15">
            <a:extLst>
              <a:ext uri="{FF2B5EF4-FFF2-40B4-BE49-F238E27FC236}">
                <a16:creationId xmlns:a16="http://schemas.microsoft.com/office/drawing/2014/main" id="{D05343D7-AB9E-4165-99FF-CE96A0E5C6A8}"/>
              </a:ext>
            </a:extLst>
          </p:cNvPr>
          <p:cNvSpPr txBox="1"/>
          <p:nvPr/>
        </p:nvSpPr>
        <p:spPr>
          <a:xfrm>
            <a:off x="2922496" y="7765946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Fira Sans Light"/>
              </a:rPr>
              <a:t>-0.170</a:t>
            </a:r>
          </a:p>
        </p:txBody>
      </p:sp>
      <p:sp>
        <p:nvSpPr>
          <p:cNvPr id="83" name="TextBox 15">
            <a:extLst>
              <a:ext uri="{FF2B5EF4-FFF2-40B4-BE49-F238E27FC236}">
                <a16:creationId xmlns:a16="http://schemas.microsoft.com/office/drawing/2014/main" id="{0A7668C9-6173-43E5-89F9-5FF10F81DAE4}"/>
              </a:ext>
            </a:extLst>
          </p:cNvPr>
          <p:cNvSpPr txBox="1"/>
          <p:nvPr/>
        </p:nvSpPr>
        <p:spPr>
          <a:xfrm>
            <a:off x="15071348" y="4925529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-0.106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4" name="TextBox 15">
            <a:extLst>
              <a:ext uri="{FF2B5EF4-FFF2-40B4-BE49-F238E27FC236}">
                <a16:creationId xmlns:a16="http://schemas.microsoft.com/office/drawing/2014/main" id="{54A92027-F214-4C46-8DF3-8A788E755230}"/>
              </a:ext>
            </a:extLst>
          </p:cNvPr>
          <p:cNvSpPr txBox="1"/>
          <p:nvPr/>
        </p:nvSpPr>
        <p:spPr>
          <a:xfrm>
            <a:off x="2847677" y="9098699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-0.106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5" name="TextBox 15">
            <a:extLst>
              <a:ext uri="{FF2B5EF4-FFF2-40B4-BE49-F238E27FC236}">
                <a16:creationId xmlns:a16="http://schemas.microsoft.com/office/drawing/2014/main" id="{5C218120-F9FE-4F4B-A84A-94E661A0937A}"/>
              </a:ext>
            </a:extLst>
          </p:cNvPr>
          <p:cNvSpPr txBox="1"/>
          <p:nvPr/>
        </p:nvSpPr>
        <p:spPr>
          <a:xfrm>
            <a:off x="10943159" y="6343948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-0.057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6" name="TextBox 15">
            <a:extLst>
              <a:ext uri="{FF2B5EF4-FFF2-40B4-BE49-F238E27FC236}">
                <a16:creationId xmlns:a16="http://schemas.microsoft.com/office/drawing/2014/main" id="{AF27890F-6328-4854-9548-F9D1F89480A1}"/>
              </a:ext>
            </a:extLst>
          </p:cNvPr>
          <p:cNvSpPr txBox="1"/>
          <p:nvPr/>
        </p:nvSpPr>
        <p:spPr>
          <a:xfrm>
            <a:off x="6944585" y="7759414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-0.057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7" name="TextBox 15">
            <a:extLst>
              <a:ext uri="{FF2B5EF4-FFF2-40B4-BE49-F238E27FC236}">
                <a16:creationId xmlns:a16="http://schemas.microsoft.com/office/drawing/2014/main" id="{40EC3D7D-D914-44D0-843D-A6E18F42167B}"/>
              </a:ext>
            </a:extLst>
          </p:cNvPr>
          <p:cNvSpPr txBox="1"/>
          <p:nvPr/>
        </p:nvSpPr>
        <p:spPr>
          <a:xfrm>
            <a:off x="15071348" y="6345350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-0.081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8" name="TextBox 15">
            <a:extLst>
              <a:ext uri="{FF2B5EF4-FFF2-40B4-BE49-F238E27FC236}">
                <a16:creationId xmlns:a16="http://schemas.microsoft.com/office/drawing/2014/main" id="{E0C62D58-37A5-4E0B-B419-9047EAF9536C}"/>
              </a:ext>
            </a:extLst>
          </p:cNvPr>
          <p:cNvSpPr txBox="1"/>
          <p:nvPr/>
        </p:nvSpPr>
        <p:spPr>
          <a:xfrm>
            <a:off x="6917948" y="9098699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-0.081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89" name="TextBox 15">
            <a:extLst>
              <a:ext uri="{FF2B5EF4-FFF2-40B4-BE49-F238E27FC236}">
                <a16:creationId xmlns:a16="http://schemas.microsoft.com/office/drawing/2014/main" id="{4CED2FAB-B3A5-4E16-8147-5FE177D14EE1}"/>
              </a:ext>
            </a:extLst>
          </p:cNvPr>
          <p:cNvSpPr txBox="1"/>
          <p:nvPr/>
        </p:nvSpPr>
        <p:spPr>
          <a:xfrm>
            <a:off x="15066854" y="7760663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-0.568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90" name="TextBox 15">
            <a:extLst>
              <a:ext uri="{FF2B5EF4-FFF2-40B4-BE49-F238E27FC236}">
                <a16:creationId xmlns:a16="http://schemas.microsoft.com/office/drawing/2014/main" id="{00AE7484-2C5B-4E44-9B95-6EA643E42CD1}"/>
              </a:ext>
            </a:extLst>
          </p:cNvPr>
          <p:cNvSpPr txBox="1"/>
          <p:nvPr/>
        </p:nvSpPr>
        <p:spPr>
          <a:xfrm>
            <a:off x="10943159" y="9165304"/>
            <a:ext cx="962323" cy="422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-0.568</a:t>
            </a:r>
            <a:endParaRPr lang="en-US" sz="2800" u="none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91" name="TextBox 4">
            <a:extLst>
              <a:ext uri="{FF2B5EF4-FFF2-40B4-BE49-F238E27FC236}">
                <a16:creationId xmlns:a16="http://schemas.microsoft.com/office/drawing/2014/main" id="{2E9E9047-A27F-4696-84ED-982702DB7746}"/>
              </a:ext>
            </a:extLst>
          </p:cNvPr>
          <p:cNvSpPr txBox="1"/>
          <p:nvPr/>
        </p:nvSpPr>
        <p:spPr>
          <a:xfrm>
            <a:off x="1084443" y="2552700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Partial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3158317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400B4-CCF6-4223-9317-F4A7F6B56D1E}"/>
              </a:ext>
            </a:extLst>
          </p:cNvPr>
          <p:cNvSpPr/>
          <p:nvPr/>
        </p:nvSpPr>
        <p:spPr>
          <a:xfrm>
            <a:off x="9477287" y="-190500"/>
            <a:ext cx="9586488" cy="11034744"/>
          </a:xfrm>
          <a:prstGeom prst="rect">
            <a:avLst/>
          </a:prstGeom>
          <a:solidFill>
            <a:srgbClr val="A066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Multicollinearity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72907B-84CE-4FB5-81A1-0B1AE61254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00" y="3111547"/>
            <a:ext cx="2498333" cy="3063721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62D4E9F8-4AE2-4781-8BAC-1CF80CCDE222}"/>
              </a:ext>
            </a:extLst>
          </p:cNvPr>
          <p:cNvSpPr txBox="1"/>
          <p:nvPr/>
        </p:nvSpPr>
        <p:spPr>
          <a:xfrm>
            <a:off x="516746" y="2074465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rgbClr val="1836B2"/>
                </a:solidFill>
                <a:latin typeface="Fira Sans Medium Bold"/>
              </a:rPr>
              <a:t>Variance Inflation Factors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591085D5-9339-458A-BCF2-D52968CD750B}"/>
              </a:ext>
            </a:extLst>
          </p:cNvPr>
          <p:cNvSpPr txBox="1"/>
          <p:nvPr/>
        </p:nvSpPr>
        <p:spPr>
          <a:xfrm>
            <a:off x="11720517" y="2060378"/>
            <a:ext cx="10574157" cy="995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4400" u="none" dirty="0">
                <a:solidFill>
                  <a:schemeClr val="bg1"/>
                </a:solidFill>
                <a:latin typeface="Fira Sans Medium Bold"/>
              </a:rPr>
              <a:t>Condition 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51A49B-50C9-4A15-B904-42BF11BE387A}"/>
              </a:ext>
            </a:extLst>
          </p:cNvPr>
          <p:cNvSpPr txBox="1"/>
          <p:nvPr/>
        </p:nvSpPr>
        <p:spPr>
          <a:xfrm>
            <a:off x="1295400" y="3300852"/>
            <a:ext cx="6562021" cy="253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VIF ≥ 10, serious multicollinearity</a:t>
            </a:r>
          </a:p>
          <a:p>
            <a:pPr algn="r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5 ≤ VIF &lt; 10, moderate multicollinearity</a:t>
            </a:r>
          </a:p>
          <a:p>
            <a:pPr algn="r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VIF &lt; 5, no multicollinearity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6BE31-31EA-4DC2-82BD-68629DC3C95E}"/>
              </a:ext>
            </a:extLst>
          </p:cNvPr>
          <p:cNvSpPr txBox="1"/>
          <p:nvPr/>
        </p:nvSpPr>
        <p:spPr>
          <a:xfrm>
            <a:off x="11044912" y="3300851"/>
            <a:ext cx="6562021" cy="253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CN ≥ 30, serious multicollinearity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10 ≤ VIF &lt; 30, moderate multicollinearity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CN &lt; 10, no multicollinearity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F2E234-DBDE-4A81-8862-0CAF6A107CB3}"/>
              </a:ext>
            </a:extLst>
          </p:cNvPr>
          <p:cNvSpPr txBox="1"/>
          <p:nvPr/>
        </p:nvSpPr>
        <p:spPr>
          <a:xfrm>
            <a:off x="1295401" y="6067532"/>
            <a:ext cx="7515314" cy="404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The</a:t>
            </a:r>
            <a:r>
              <a:rPr lang="en-US" sz="2800" b="1" dirty="0">
                <a:latin typeface="Bahnschrift SemiLight" panose="020B0502040204020203" pitchFamily="34" charset="0"/>
              </a:rPr>
              <a:t> variance inflation factors of the variables: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	AM1	:	1.054207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	AM2	:	1.047070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	AM3	:	1.535972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	MCR	:	1.504650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59B380-1D54-4796-BC66-4424631AE4C1}"/>
              </a:ext>
            </a:extLst>
          </p:cNvPr>
          <p:cNvSpPr txBox="1"/>
          <p:nvPr/>
        </p:nvSpPr>
        <p:spPr>
          <a:xfrm>
            <a:off x="10724360" y="6067530"/>
            <a:ext cx="6536620" cy="388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The Condition Number of the design matrix, i.e., the square root of ratio of largest and smallest eigen values of X’X is calculated to be: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2.015544</a:t>
            </a:r>
          </a:p>
        </p:txBody>
      </p:sp>
    </p:spTree>
    <p:extLst>
      <p:ext uri="{BB962C8B-B14F-4D97-AF65-F5344CB8AC3E}">
        <p14:creationId xmlns:p14="http://schemas.microsoft.com/office/powerpoint/2010/main" val="3702160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Summary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DBD33F-B617-4F37-ACD9-D0AFA772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44" name="TextBox 4">
            <a:extLst>
              <a:ext uri="{FF2B5EF4-FFF2-40B4-BE49-F238E27FC236}">
                <a16:creationId xmlns:a16="http://schemas.microsoft.com/office/drawing/2014/main" id="{D08AC0B9-9613-434C-ABC2-1E9F6FD8E55C}"/>
              </a:ext>
            </a:extLst>
          </p:cNvPr>
          <p:cNvSpPr txBox="1"/>
          <p:nvPr/>
        </p:nvSpPr>
        <p:spPr>
          <a:xfrm>
            <a:off x="1203805" y="2690923"/>
            <a:ext cx="8077200" cy="6573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dirty="0">
                <a:latin typeface="Bahnschrift SemiLight" panose="020B0502040204020203" pitchFamily="34" charset="0"/>
              </a:rPr>
              <a:t>Errors are normally distributed.</a:t>
            </a:r>
          </a:p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Light" panose="020B0502040204020203" pitchFamily="34" charset="0"/>
              </a:rPr>
              <a:t>Errors are homoscedastic.</a:t>
            </a:r>
          </a:p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dirty="0">
                <a:latin typeface="Bahnschrift SemiLight" panose="020B0502040204020203" pitchFamily="34" charset="0"/>
              </a:rPr>
              <a:t>Errors are not auto-correlated in the given order.</a:t>
            </a:r>
          </a:p>
          <a:p>
            <a:pPr marL="457200" lvl="0" indent="-457200" algn="just">
              <a:lnSpc>
                <a:spcPts val="8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u="none" dirty="0">
                <a:latin typeface="Bahnschrift SemiLight" panose="020B0502040204020203" pitchFamily="34" charset="0"/>
              </a:rPr>
              <a:t>Multicollinearity is absent in the explanatory data.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0CE4A436-D365-4E9F-8949-CC26FAA8847F}"/>
              </a:ext>
            </a:extLst>
          </p:cNvPr>
          <p:cNvSpPr/>
          <p:nvPr/>
        </p:nvSpPr>
        <p:spPr>
          <a:xfrm>
            <a:off x="9451167" y="175520"/>
            <a:ext cx="15504779" cy="10629900"/>
          </a:xfrm>
          <a:custGeom>
            <a:avLst/>
            <a:gdLst/>
            <a:ahLst/>
            <a:cxnLst/>
            <a:rect l="l" t="t" r="r" b="b"/>
            <a:pathLst>
              <a:path w="6679670" h="5372100">
                <a:moveTo>
                  <a:pt x="512900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129000" y="5372100"/>
                </a:lnTo>
                <a:lnTo>
                  <a:pt x="6679670" y="2686050"/>
                </a:lnTo>
                <a:lnTo>
                  <a:pt x="5129000" y="0"/>
                </a:lnTo>
                <a:close/>
              </a:path>
            </a:pathLst>
          </a:custGeom>
          <a:solidFill>
            <a:srgbClr val="A066CB"/>
          </a:solidFill>
        </p:spPr>
      </p:sp>
    </p:spTree>
    <p:extLst>
      <p:ext uri="{BB962C8B-B14F-4D97-AF65-F5344CB8AC3E}">
        <p14:creationId xmlns:p14="http://schemas.microsoft.com/office/powerpoint/2010/main" val="384266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10">
            <a:extLst>
              <a:ext uri="{FF2B5EF4-FFF2-40B4-BE49-F238E27FC236}">
                <a16:creationId xmlns:a16="http://schemas.microsoft.com/office/drawing/2014/main" id="{7D86EB64-56BE-4BC6-8D39-261A25CAA91A}"/>
              </a:ext>
            </a:extLst>
          </p:cNvPr>
          <p:cNvGrpSpPr/>
          <p:nvPr/>
        </p:nvGrpSpPr>
        <p:grpSpPr>
          <a:xfrm rot="10800000">
            <a:off x="-1219200" y="7977575"/>
            <a:ext cx="21107400" cy="2622331"/>
            <a:chOff x="0" y="0"/>
            <a:chExt cx="47470215" cy="5372100"/>
          </a:xfrm>
        </p:grpSpPr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BE52D86-E55A-4958-B019-35282B93E1B0}"/>
                </a:ext>
              </a:extLst>
            </p:cNvPr>
            <p:cNvSpPr/>
            <p:nvPr/>
          </p:nvSpPr>
          <p:spPr>
            <a:xfrm>
              <a:off x="0" y="0"/>
              <a:ext cx="47470216" cy="5372100"/>
            </a:xfrm>
            <a:custGeom>
              <a:avLst/>
              <a:gdLst/>
              <a:ahLst/>
              <a:cxnLst/>
              <a:rect l="l" t="t" r="r" b="b"/>
              <a:pathLst>
                <a:path w="47470216" h="5372100">
                  <a:moveTo>
                    <a:pt x="4591954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919544" y="5372100"/>
                  </a:lnTo>
                  <a:lnTo>
                    <a:pt x="47470216" y="2686050"/>
                  </a:lnTo>
                  <a:lnTo>
                    <a:pt x="4591954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85800" y="109242"/>
            <a:ext cx="16427070" cy="1214812"/>
            <a:chOff x="54788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8419" y="306792"/>
            <a:ext cx="1257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AMOUNT OF MATERIAL 2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58012-C0D4-4E69-B130-A02DAFDFB91E}"/>
              </a:ext>
            </a:extLst>
          </p:cNvPr>
          <p:cNvSpPr txBox="1"/>
          <p:nvPr/>
        </p:nvSpPr>
        <p:spPr>
          <a:xfrm>
            <a:off x="7469766" y="8349238"/>
            <a:ext cx="37294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Mean	:	1.663659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Q1	:	0.0975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Q2	:	1.28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Q3	:	2.295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POP	:	44, 75 &amp; 76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7"/>
          <a:stretch/>
        </p:blipFill>
        <p:spPr>
          <a:xfrm>
            <a:off x="8858640" y="1979971"/>
            <a:ext cx="9429359" cy="5685928"/>
          </a:xfrm>
          <a:prstGeom prst="rect">
            <a:avLst/>
          </a:prstGeom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005A0446-AF86-42F2-86C5-D88D9E48FEE7}"/>
              </a:ext>
            </a:extLst>
          </p:cNvPr>
          <p:cNvSpPr txBox="1"/>
          <p:nvPr/>
        </p:nvSpPr>
        <p:spPr>
          <a:xfrm>
            <a:off x="13332597" y="7548322"/>
            <a:ext cx="473390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D44A0-BA86-40EA-A46A-7FD82AB2F5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07"/>
          <a:stretch/>
        </p:blipFill>
        <p:spPr>
          <a:xfrm>
            <a:off x="233882" y="2246417"/>
            <a:ext cx="8651262" cy="51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3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F4E6D4-C72D-4BF6-93B7-855B3B55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65153" y="2461497"/>
            <a:ext cx="9291855" cy="54763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713513" y="6347883"/>
            <a:ext cx="14175218" cy="11400367"/>
            <a:chOff x="0" y="0"/>
            <a:chExt cx="6679670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4114800" y="-2400300"/>
            <a:ext cx="14175218" cy="11400367"/>
            <a:chOff x="0" y="0"/>
            <a:chExt cx="667967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9670" cy="5372100"/>
            </a:xfrm>
            <a:custGeom>
              <a:avLst/>
              <a:gdLst/>
              <a:ahLst/>
              <a:cxnLst/>
              <a:rect l="l" t="t" r="r" b="b"/>
              <a:pathLst>
                <a:path w="6679670" h="537210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399" y="1754035"/>
            <a:ext cx="8177065" cy="4102247"/>
            <a:chOff x="-1" y="-825807"/>
            <a:chExt cx="8921059" cy="546966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25807"/>
              <a:ext cx="8674156" cy="14911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ct val="150000"/>
                </a:lnSpc>
                <a:spcBef>
                  <a:spcPct val="0"/>
                </a:spcBef>
              </a:pPr>
              <a:endParaRPr lang="en-US" sz="54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4017358"/>
              <a:ext cx="8921059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  <a:spcBef>
                  <a:spcPct val="0"/>
                </a:spcBef>
              </a:pPr>
              <a:endPara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0E526-6622-443D-A5CA-A3D8BD90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025FDED6-D952-4103-AD88-A3583928E68E}"/>
              </a:ext>
            </a:extLst>
          </p:cNvPr>
          <p:cNvSpPr txBox="1"/>
          <p:nvPr/>
        </p:nvSpPr>
        <p:spPr>
          <a:xfrm>
            <a:off x="1071806" y="4275952"/>
            <a:ext cx="6392060" cy="2970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  <a:spcBef>
                <a:spcPct val="0"/>
              </a:spcBef>
            </a:pP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“This model will be a simplification and an idealization, and consequently a </a:t>
            </a:r>
            <a:r>
              <a:rPr lang="en-US" sz="2800" b="1" i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falsification</a:t>
            </a: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. It is to be hoped that the features retained for discussion are those of greatest importance in the present state of knowledge.”</a:t>
            </a:r>
          </a:p>
          <a:p>
            <a:pPr marL="0" lvl="0" indent="0" algn="r">
              <a:lnSpc>
                <a:spcPts val="3900"/>
              </a:lnSpc>
              <a:spcBef>
                <a:spcPct val="0"/>
              </a:spcBef>
            </a:pPr>
            <a:r>
              <a:rPr lang="en-US" sz="2800" b="1" u="none" spc="-60" dirty="0">
                <a:solidFill>
                  <a:srgbClr val="FFFFFF"/>
                </a:solidFill>
                <a:latin typeface="Corbel Light" panose="020B0303020204020204" pitchFamily="34" charset="0"/>
              </a:rPr>
              <a:t>-Alan Turing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798B0D10-DA8F-4D8A-9435-1ABD6A3489AF}"/>
              </a:ext>
            </a:extLst>
          </p:cNvPr>
          <p:cNvSpPr txBox="1"/>
          <p:nvPr/>
        </p:nvSpPr>
        <p:spPr>
          <a:xfrm>
            <a:off x="533400" y="2923259"/>
            <a:ext cx="7887253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FFFFFF"/>
                </a:solidFill>
                <a:latin typeface="Fira Sans Medium Bold"/>
              </a:rPr>
              <a:t>Goodness of Fit</a:t>
            </a:r>
          </a:p>
        </p:txBody>
      </p:sp>
    </p:spTree>
    <p:extLst>
      <p:ext uri="{BB962C8B-B14F-4D97-AF65-F5344CB8AC3E}">
        <p14:creationId xmlns:p14="http://schemas.microsoft.com/office/powerpoint/2010/main" val="789373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E1A768E-1C6A-4CEB-BDBB-BFB92A9F3246}"/>
              </a:ext>
            </a:extLst>
          </p:cNvPr>
          <p:cNvSpPr/>
          <p:nvPr/>
        </p:nvSpPr>
        <p:spPr>
          <a:xfrm>
            <a:off x="12039600" y="-190500"/>
            <a:ext cx="6252381" cy="10844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583F930-6220-4785-8688-46856B51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41" y="2714386"/>
            <a:ext cx="1425063" cy="643183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890663" y="3178334"/>
            <a:ext cx="2602659" cy="2443380"/>
            <a:chOff x="-80323" y="-2606"/>
            <a:chExt cx="3470210" cy="325784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-80323" y="-2606"/>
              <a:ext cx="3470210" cy="3257840"/>
              <a:chOff x="-62725" y="-2035"/>
              <a:chExt cx="2709911" cy="25440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70000" y="0"/>
                <a:ext cx="1377186" cy="2342297"/>
              </a:xfrm>
              <a:custGeom>
                <a:avLst/>
                <a:gdLst/>
                <a:ahLst/>
                <a:cxnLst/>
                <a:rect l="l" t="t" r="r" b="b"/>
                <a:pathLst>
                  <a:path w="1377186" h="2342297">
                    <a:moveTo>
                      <a:pt x="0" y="0"/>
                    </a:moveTo>
                    <a:cubicBezTo>
                      <a:pt x="564939" y="0"/>
                      <a:pt x="1061960" y="373174"/>
                      <a:pt x="1219573" y="915681"/>
                    </a:cubicBezTo>
                    <a:cubicBezTo>
                      <a:pt x="1377186" y="1458188"/>
                      <a:pt x="1157494" y="2039587"/>
                      <a:pt x="680500" y="2342297"/>
                    </a:cubicBezTo>
                    <a:lnTo>
                      <a:pt x="476350" y="2020607"/>
                    </a:lnTo>
                    <a:cubicBezTo>
                      <a:pt x="810246" y="1808711"/>
                      <a:pt x="964030" y="1401732"/>
                      <a:pt x="853701" y="1021977"/>
                    </a:cubicBezTo>
                    <a:cubicBezTo>
                      <a:pt x="743372" y="642222"/>
                      <a:pt x="395457" y="381000"/>
                      <a:pt x="0" y="3810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1916441" y="1168403"/>
            <a:ext cx="8534400" cy="1146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Fira Sans Medium Bold"/>
              </a:rPr>
              <a:t>Goodness of Fit</a:t>
            </a:r>
            <a:endParaRPr lang="en-US" sz="8000" u="none" dirty="0">
              <a:solidFill>
                <a:schemeClr val="bg1"/>
              </a:solidFill>
              <a:latin typeface="Fira Sans Medium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14400" y="6108589"/>
            <a:ext cx="4564038" cy="666167"/>
            <a:chOff x="0" y="0"/>
            <a:chExt cx="6085384" cy="888223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680527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6805273" h="5372100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44960" y="173531"/>
              <a:ext cx="5395464" cy="53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R</a:t>
              </a:r>
              <a:r>
                <a:rPr lang="en-US" sz="2600" u="none" spc="78" baseline="30000" dirty="0">
                  <a:solidFill>
                    <a:srgbClr val="FFFFFF"/>
                  </a:solidFill>
                  <a:latin typeface="Fira Sans Medium Bold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05600" y="6108589"/>
            <a:ext cx="4564038" cy="666167"/>
            <a:chOff x="0" y="0"/>
            <a:chExt cx="6085384" cy="888223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680527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6805273" h="5372100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344960" y="173531"/>
              <a:ext cx="5395464" cy="53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Adjuste</a:t>
              </a:r>
              <a:r>
                <a:rPr lang="en-US" sz="2600" spc="78" dirty="0">
                  <a:solidFill>
                    <a:srgbClr val="FFFFFF"/>
                  </a:solidFill>
                  <a:latin typeface="Fira Sans Medium Bold"/>
                </a:rPr>
                <a:t>d </a:t>
              </a:r>
              <a:r>
                <a:rPr lang="en-US" sz="2600" u="none" spc="78" dirty="0">
                  <a:solidFill>
                    <a:srgbClr val="FFFFFF"/>
                  </a:solidFill>
                  <a:latin typeface="Fira Sans Medium Bold"/>
                </a:rPr>
                <a:t>R</a:t>
              </a:r>
              <a:r>
                <a:rPr lang="en-US" sz="2600" u="none" spc="78" baseline="30000" dirty="0">
                  <a:solidFill>
                    <a:srgbClr val="FFFFFF"/>
                  </a:solidFill>
                  <a:latin typeface="Fira Sans Medium Bold"/>
                </a:rPr>
                <a:t>2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37202" y="7064257"/>
            <a:ext cx="4046598" cy="67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u="none" dirty="0">
                <a:solidFill>
                  <a:schemeClr val="bg1"/>
                </a:solidFill>
                <a:latin typeface="Fira Sans Medium"/>
              </a:rPr>
              <a:t>83.76%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400800" y="7064257"/>
            <a:ext cx="5147499" cy="1955087"/>
            <a:chOff x="-733934" y="-76200"/>
            <a:chExt cx="6863332" cy="2606783"/>
          </a:xfrm>
        </p:grpSpPr>
        <p:sp>
          <p:nvSpPr>
            <p:cNvPr id="31" name="TextBox 31"/>
            <p:cNvSpPr txBox="1"/>
            <p:nvPr/>
          </p:nvSpPr>
          <p:spPr>
            <a:xfrm>
              <a:off x="-733934" y="823107"/>
              <a:ext cx="6863332" cy="1707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chemeClr val="bg1"/>
                  </a:solidFill>
                  <a:latin typeface="Fira Sans Light"/>
                </a:rPr>
                <a:t>Percentage of variation in the response explained by the independent variables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5395464" cy="899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chemeClr val="bg1"/>
                  </a:solidFill>
                  <a:latin typeface="Fira Sans Medium"/>
                </a:rPr>
                <a:t>82.8</a:t>
              </a:r>
              <a:r>
                <a:rPr lang="en-US" sz="3999" u="none" dirty="0">
                  <a:solidFill>
                    <a:schemeClr val="bg1"/>
                  </a:solidFill>
                  <a:latin typeface="Fira Sans Medium"/>
                </a:rPr>
                <a:t>%</a:t>
              </a:r>
            </a:p>
          </p:txBody>
        </p:sp>
      </p:grpSp>
      <p:sp>
        <p:nvSpPr>
          <p:cNvPr id="48" name="Freeform 5">
            <a:extLst>
              <a:ext uri="{FF2B5EF4-FFF2-40B4-BE49-F238E27FC236}">
                <a16:creationId xmlns:a16="http://schemas.microsoft.com/office/drawing/2014/main" id="{17FC2224-57B9-4C41-9DA0-DEF070EB452B}"/>
              </a:ext>
            </a:extLst>
          </p:cNvPr>
          <p:cNvSpPr/>
          <p:nvPr/>
        </p:nvSpPr>
        <p:spPr>
          <a:xfrm rot="8782828">
            <a:off x="2021983" y="3721325"/>
            <a:ext cx="1322680" cy="2249593"/>
          </a:xfrm>
          <a:custGeom>
            <a:avLst/>
            <a:gdLst/>
            <a:ahLst/>
            <a:cxnLst/>
            <a:rect l="l" t="t" r="r" b="b"/>
            <a:pathLst>
              <a:path w="1377186" h="2342297">
                <a:moveTo>
                  <a:pt x="0" y="0"/>
                </a:moveTo>
                <a:cubicBezTo>
                  <a:pt x="564939" y="0"/>
                  <a:pt x="1061960" y="373174"/>
                  <a:pt x="1219573" y="915681"/>
                </a:cubicBezTo>
                <a:cubicBezTo>
                  <a:pt x="1377186" y="1458188"/>
                  <a:pt x="1157494" y="2039587"/>
                  <a:pt x="680500" y="2342297"/>
                </a:cubicBezTo>
                <a:lnTo>
                  <a:pt x="476350" y="2020607"/>
                </a:lnTo>
                <a:cubicBezTo>
                  <a:pt x="810246" y="1808711"/>
                  <a:pt x="964030" y="1401732"/>
                  <a:pt x="853701" y="1021977"/>
                </a:cubicBezTo>
                <a:cubicBezTo>
                  <a:pt x="743372" y="642222"/>
                  <a:pt x="395457" y="381000"/>
                  <a:pt x="0" y="38100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591F09AE-2507-408F-B733-1D10F726EF81}"/>
              </a:ext>
            </a:extLst>
          </p:cNvPr>
          <p:cNvGrpSpPr/>
          <p:nvPr/>
        </p:nvGrpSpPr>
        <p:grpSpPr>
          <a:xfrm>
            <a:off x="7791849" y="3149024"/>
            <a:ext cx="2602659" cy="2443380"/>
            <a:chOff x="-80323" y="-2606"/>
            <a:chExt cx="3470210" cy="3257840"/>
          </a:xfrm>
        </p:grpSpPr>
        <p:grpSp>
          <p:nvGrpSpPr>
            <p:cNvPr id="50" name="Group 3">
              <a:extLst>
                <a:ext uri="{FF2B5EF4-FFF2-40B4-BE49-F238E27FC236}">
                  <a16:creationId xmlns:a16="http://schemas.microsoft.com/office/drawing/2014/main" id="{21F7BC69-E096-43D2-9D64-B9F6A96273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80323" y="-2606"/>
              <a:ext cx="3470210" cy="3257840"/>
              <a:chOff x="-62725" y="-2035"/>
              <a:chExt cx="2709911" cy="2544070"/>
            </a:xfrm>
          </p:grpSpPr>
          <p:sp>
            <p:nvSpPr>
              <p:cNvPr id="51" name="Freeform 4">
                <a:extLst>
                  <a:ext uri="{FF2B5EF4-FFF2-40B4-BE49-F238E27FC236}">
                    <a16:creationId xmlns:a16="http://schemas.microsoft.com/office/drawing/2014/main" id="{D9DCBA4F-1E6C-490F-8585-19FD9A0EF082}"/>
                  </a:ext>
                </a:extLst>
              </p:cNvPr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2" name="Freeform 5">
                <a:extLst>
                  <a:ext uri="{FF2B5EF4-FFF2-40B4-BE49-F238E27FC236}">
                    <a16:creationId xmlns:a16="http://schemas.microsoft.com/office/drawing/2014/main" id="{5B2EAE37-98D4-4AE2-8B63-5A1CCA3E91D0}"/>
                  </a:ext>
                </a:extLst>
              </p:cNvPr>
              <p:cNvSpPr/>
              <p:nvPr/>
            </p:nvSpPr>
            <p:spPr>
              <a:xfrm>
                <a:off x="1270000" y="0"/>
                <a:ext cx="1377186" cy="2342297"/>
              </a:xfrm>
              <a:custGeom>
                <a:avLst/>
                <a:gdLst/>
                <a:ahLst/>
                <a:cxnLst/>
                <a:rect l="l" t="t" r="r" b="b"/>
                <a:pathLst>
                  <a:path w="1377186" h="2342297">
                    <a:moveTo>
                      <a:pt x="0" y="0"/>
                    </a:moveTo>
                    <a:cubicBezTo>
                      <a:pt x="564939" y="0"/>
                      <a:pt x="1061960" y="373174"/>
                      <a:pt x="1219573" y="915681"/>
                    </a:cubicBezTo>
                    <a:cubicBezTo>
                      <a:pt x="1377186" y="1458188"/>
                      <a:pt x="1157494" y="2039587"/>
                      <a:pt x="680500" y="2342297"/>
                    </a:cubicBezTo>
                    <a:lnTo>
                      <a:pt x="476350" y="2020607"/>
                    </a:lnTo>
                    <a:cubicBezTo>
                      <a:pt x="810246" y="1808711"/>
                      <a:pt x="964030" y="1401732"/>
                      <a:pt x="853701" y="1021977"/>
                    </a:cubicBezTo>
                    <a:cubicBezTo>
                      <a:pt x="743372" y="642222"/>
                      <a:pt x="395457" y="381000"/>
                      <a:pt x="0" y="3810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53" name="Freeform 5">
            <a:extLst>
              <a:ext uri="{FF2B5EF4-FFF2-40B4-BE49-F238E27FC236}">
                <a16:creationId xmlns:a16="http://schemas.microsoft.com/office/drawing/2014/main" id="{E1198FDF-483B-47E4-BCB0-C67C5808B9AA}"/>
              </a:ext>
            </a:extLst>
          </p:cNvPr>
          <p:cNvSpPr/>
          <p:nvPr/>
        </p:nvSpPr>
        <p:spPr>
          <a:xfrm rot="8724622">
            <a:off x="7888845" y="3719919"/>
            <a:ext cx="1322680" cy="2249593"/>
          </a:xfrm>
          <a:custGeom>
            <a:avLst/>
            <a:gdLst/>
            <a:ahLst/>
            <a:cxnLst/>
            <a:rect l="l" t="t" r="r" b="b"/>
            <a:pathLst>
              <a:path w="1377186" h="2342297">
                <a:moveTo>
                  <a:pt x="0" y="0"/>
                </a:moveTo>
                <a:cubicBezTo>
                  <a:pt x="564939" y="0"/>
                  <a:pt x="1061960" y="373174"/>
                  <a:pt x="1219573" y="915681"/>
                </a:cubicBezTo>
                <a:cubicBezTo>
                  <a:pt x="1377186" y="1458188"/>
                  <a:pt x="1157494" y="2039587"/>
                  <a:pt x="680500" y="2342297"/>
                </a:cubicBezTo>
                <a:lnTo>
                  <a:pt x="476350" y="2020607"/>
                </a:lnTo>
                <a:cubicBezTo>
                  <a:pt x="810246" y="1808711"/>
                  <a:pt x="964030" y="1401732"/>
                  <a:pt x="853701" y="1021977"/>
                </a:cubicBezTo>
                <a:cubicBezTo>
                  <a:pt x="743372" y="642222"/>
                  <a:pt x="395457" y="381000"/>
                  <a:pt x="0" y="38100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55" name="TextBox 14">
            <a:extLst>
              <a:ext uri="{FF2B5EF4-FFF2-40B4-BE49-F238E27FC236}">
                <a16:creationId xmlns:a16="http://schemas.microsoft.com/office/drawing/2014/main" id="{4FCD1607-73E0-4C2B-99E0-0E4C17837E54}"/>
              </a:ext>
            </a:extLst>
          </p:cNvPr>
          <p:cNvSpPr txBox="1"/>
          <p:nvPr/>
        </p:nvSpPr>
        <p:spPr>
          <a:xfrm>
            <a:off x="12268200" y="489174"/>
            <a:ext cx="5781701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latin typeface="Fira Sans Medium Bold"/>
              </a:rPr>
              <a:t>Significance Test</a:t>
            </a:r>
            <a:endParaRPr lang="en-US" sz="8000" u="none" dirty="0">
              <a:latin typeface="Fira Sans Medium Bold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361A0C-CF76-42E6-BD64-C2CE69BD383C}"/>
              </a:ext>
            </a:extLst>
          </p:cNvPr>
          <p:cNvCxnSpPr>
            <a:cxnSpLocks/>
          </p:cNvCxnSpPr>
          <p:nvPr/>
        </p:nvCxnSpPr>
        <p:spPr>
          <a:xfrm flipV="1">
            <a:off x="13612174" y="3149024"/>
            <a:ext cx="1032350" cy="128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31">
            <a:extLst>
              <a:ext uri="{FF2B5EF4-FFF2-40B4-BE49-F238E27FC236}">
                <a16:creationId xmlns:a16="http://schemas.microsoft.com/office/drawing/2014/main" id="{8825108E-D85B-47CE-B157-ACFA0A891B0A}"/>
              </a:ext>
            </a:extLst>
          </p:cNvPr>
          <p:cNvSpPr txBox="1"/>
          <p:nvPr/>
        </p:nvSpPr>
        <p:spPr>
          <a:xfrm>
            <a:off x="14701130" y="2905074"/>
            <a:ext cx="81463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latin typeface="Fira Sans Light"/>
              </a:rPr>
              <a:t>AM3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20AD3B0-3C5C-48CA-A2B1-5EE16668DD72}"/>
              </a:ext>
            </a:extLst>
          </p:cNvPr>
          <p:cNvCxnSpPr>
            <a:cxnSpLocks/>
          </p:cNvCxnSpPr>
          <p:nvPr/>
        </p:nvCxnSpPr>
        <p:spPr>
          <a:xfrm flipV="1">
            <a:off x="13625391" y="7212815"/>
            <a:ext cx="1019133" cy="1164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TextBox 31">
            <a:extLst>
              <a:ext uri="{FF2B5EF4-FFF2-40B4-BE49-F238E27FC236}">
                <a16:creationId xmlns:a16="http://schemas.microsoft.com/office/drawing/2014/main" id="{32ED120B-178B-436C-B614-7BA48D5B1A6D}"/>
              </a:ext>
            </a:extLst>
          </p:cNvPr>
          <p:cNvSpPr txBox="1"/>
          <p:nvPr/>
        </p:nvSpPr>
        <p:spPr>
          <a:xfrm>
            <a:off x="14705958" y="6945405"/>
            <a:ext cx="81463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latin typeface="Fira Sans Light"/>
              </a:rPr>
              <a:t>AM2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979B41F-385F-4A8A-908C-EF716A2A110F}"/>
              </a:ext>
            </a:extLst>
          </p:cNvPr>
          <p:cNvCxnSpPr>
            <a:cxnSpLocks/>
          </p:cNvCxnSpPr>
          <p:nvPr/>
        </p:nvCxnSpPr>
        <p:spPr>
          <a:xfrm flipV="1">
            <a:off x="13625391" y="7943023"/>
            <a:ext cx="1075739" cy="801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5477F23-A3AE-4F4C-919D-F225F182BA80}"/>
              </a:ext>
            </a:extLst>
          </p:cNvPr>
          <p:cNvCxnSpPr>
            <a:cxnSpLocks/>
          </p:cNvCxnSpPr>
          <p:nvPr/>
        </p:nvCxnSpPr>
        <p:spPr>
          <a:xfrm flipV="1">
            <a:off x="13625391" y="8426850"/>
            <a:ext cx="1081796" cy="345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6F3C8D6-85CE-49E1-8621-70B363D47DDC}"/>
              </a:ext>
            </a:extLst>
          </p:cNvPr>
          <p:cNvCxnSpPr>
            <a:cxnSpLocks/>
          </p:cNvCxnSpPr>
          <p:nvPr/>
        </p:nvCxnSpPr>
        <p:spPr>
          <a:xfrm>
            <a:off x="13625391" y="8778100"/>
            <a:ext cx="1075739" cy="209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TextBox 31">
            <a:extLst>
              <a:ext uri="{FF2B5EF4-FFF2-40B4-BE49-F238E27FC236}">
                <a16:creationId xmlns:a16="http://schemas.microsoft.com/office/drawing/2014/main" id="{0321EB44-F4DA-48C3-814D-B36CD0042EE0}"/>
              </a:ext>
            </a:extLst>
          </p:cNvPr>
          <p:cNvSpPr txBox="1"/>
          <p:nvPr/>
        </p:nvSpPr>
        <p:spPr>
          <a:xfrm>
            <a:off x="14695868" y="7696604"/>
            <a:ext cx="81463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latin typeface="Fira Sans Light"/>
              </a:rPr>
              <a:t>AM1</a:t>
            </a:r>
          </a:p>
        </p:txBody>
      </p:sp>
      <p:sp>
        <p:nvSpPr>
          <p:cNvPr id="80" name="TextBox 31">
            <a:extLst>
              <a:ext uri="{FF2B5EF4-FFF2-40B4-BE49-F238E27FC236}">
                <a16:creationId xmlns:a16="http://schemas.microsoft.com/office/drawing/2014/main" id="{EA51167A-7C79-4C6B-B50F-B24627476B82}"/>
              </a:ext>
            </a:extLst>
          </p:cNvPr>
          <p:cNvSpPr txBox="1"/>
          <p:nvPr/>
        </p:nvSpPr>
        <p:spPr>
          <a:xfrm>
            <a:off x="14705958" y="8223479"/>
            <a:ext cx="81463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latin typeface="Fira Sans Light"/>
              </a:rPr>
              <a:t>MCR</a:t>
            </a:r>
            <a:endParaRPr lang="en-US" sz="2400" u="none" dirty="0">
              <a:latin typeface="Fira Sans Light"/>
            </a:endParaRPr>
          </a:p>
        </p:txBody>
      </p:sp>
      <p:sp>
        <p:nvSpPr>
          <p:cNvPr id="81" name="TextBox 31">
            <a:extLst>
              <a:ext uri="{FF2B5EF4-FFF2-40B4-BE49-F238E27FC236}">
                <a16:creationId xmlns:a16="http://schemas.microsoft.com/office/drawing/2014/main" id="{9AE8591F-23EA-4C3D-8B25-28BA29D1AB5C}"/>
              </a:ext>
            </a:extLst>
          </p:cNvPr>
          <p:cNvSpPr txBox="1"/>
          <p:nvPr/>
        </p:nvSpPr>
        <p:spPr>
          <a:xfrm>
            <a:off x="14695868" y="8835405"/>
            <a:ext cx="1425062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latin typeface="Fira Sans Light"/>
              </a:rPr>
              <a:t>Intercept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B77FFF-043F-4FC7-A202-C3F8ED411F58}"/>
              </a:ext>
            </a:extLst>
          </p:cNvPr>
          <p:cNvSpPr txBox="1"/>
          <p:nvPr/>
        </p:nvSpPr>
        <p:spPr>
          <a:xfrm>
            <a:off x="14322842" y="3691020"/>
            <a:ext cx="3597442" cy="259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Each p – Value is less than 0.05, which implies each variable is significant.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B585B0B8-DD7B-4BA2-8B1D-155345BF50D0}"/>
              </a:ext>
            </a:extLst>
          </p:cNvPr>
          <p:cNvSpPr txBox="1"/>
          <p:nvPr/>
        </p:nvSpPr>
        <p:spPr>
          <a:xfrm>
            <a:off x="594801" y="7738737"/>
            <a:ext cx="5147499" cy="1280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chemeClr val="bg1"/>
                </a:solidFill>
                <a:latin typeface="Fira Sans Light"/>
              </a:rPr>
              <a:t>Percentage of variation in the response explained by the explanatory variables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9"/>
          <p:cNvGrpSpPr/>
          <p:nvPr/>
        </p:nvGrpSpPr>
        <p:grpSpPr>
          <a:xfrm>
            <a:off x="7327734" y="-4222570"/>
            <a:ext cx="13267742" cy="6921093"/>
            <a:chOff x="0" y="0"/>
            <a:chExt cx="10298322" cy="5372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98322" cy="5372100"/>
            </a:xfrm>
            <a:custGeom>
              <a:avLst/>
              <a:gdLst/>
              <a:ahLst/>
              <a:cxnLst/>
              <a:rect l="l" t="t" r="r" b="b"/>
              <a:pathLst>
                <a:path w="10298322" h="5372100">
                  <a:moveTo>
                    <a:pt x="874765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47651" y="5372100"/>
                  </a:lnTo>
                  <a:lnTo>
                    <a:pt x="10298322" y="2686050"/>
                  </a:lnTo>
                  <a:lnTo>
                    <a:pt x="8747651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-694761" y="575888"/>
            <a:ext cx="11019971" cy="1701967"/>
            <a:chOff x="0" y="0"/>
            <a:chExt cx="14693295" cy="2269289"/>
          </a:xfrm>
        </p:grpSpPr>
        <p:grpSp>
          <p:nvGrpSpPr>
            <p:cNvPr id="42" name="Group 42"/>
            <p:cNvGrpSpPr/>
            <p:nvPr/>
          </p:nvGrpSpPr>
          <p:grpSpPr>
            <a:xfrm rot="-10800000">
              <a:off x="0" y="0"/>
              <a:ext cx="14693295" cy="2269289"/>
              <a:chOff x="0" y="0"/>
              <a:chExt cx="34783511" cy="53721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478351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4783511" h="5372100">
                    <a:moveTo>
                      <a:pt x="3323284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232840" y="5372100"/>
                    </a:lnTo>
                    <a:lnTo>
                      <a:pt x="34783511" y="2686050"/>
                    </a:lnTo>
                    <a:lnTo>
                      <a:pt x="3323284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2356270" y="392753"/>
              <a:ext cx="10193979" cy="1550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FFFFFF"/>
                  </a:solidFill>
                  <a:latin typeface="Fira Sans Medium Bold"/>
                </a:rPr>
                <a:t>Resources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269F1E3-6CF9-4C40-A9C9-023A2F6FCDAE}"/>
              </a:ext>
            </a:extLst>
          </p:cNvPr>
          <p:cNvSpPr txBox="1"/>
          <p:nvPr/>
        </p:nvSpPr>
        <p:spPr>
          <a:xfrm>
            <a:off x="2286000" y="3162300"/>
            <a:ext cx="14803956" cy="6468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[1] Linear Regression Analysis 2nd edition[George A. F. </a:t>
            </a:r>
            <a:r>
              <a:rPr lang="en-US" sz="2800" dirty="0" err="1">
                <a:latin typeface="Bahnschrift SemiLight" panose="020B0502040204020203" pitchFamily="34" charset="0"/>
              </a:rPr>
              <a:t>Seber</a:t>
            </a:r>
            <a:r>
              <a:rPr lang="en-US" sz="2800" dirty="0">
                <a:latin typeface="Bahnschrift SemiLight" panose="020B0502040204020203" pitchFamily="34" charset="0"/>
              </a:rPr>
              <a:t>, Alan J. Lee]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[2] </a:t>
            </a:r>
            <a:r>
              <a:rPr lang="en-US" sz="2800" dirty="0">
                <a:latin typeface="Bahnschrift SemiLight" panose="020B0502040204020203" pitchFamily="34" charset="0"/>
                <a:hlinkClick r:id="rId2"/>
              </a:rPr>
              <a:t>https://statanalytica.com/blog/how-to-perform-linear-regression-in-r-programming/</a:t>
            </a: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[3] </a:t>
            </a:r>
            <a:r>
              <a:rPr lang="en-US" sz="2800" dirty="0">
                <a:latin typeface="Bahnschrift SemiLight" panose="020B0502040204020203" pitchFamily="34" charset="0"/>
                <a:hlinkClick r:id="rId3"/>
              </a:rPr>
              <a:t>https://www.investopedia.com/terms/m/multicollinearity.asp</a:t>
            </a: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[4] </a:t>
            </a:r>
            <a:r>
              <a:rPr lang="en-US" sz="2800" dirty="0">
                <a:latin typeface="Bahnschrift SemiLight" panose="020B0502040204020203" pitchFamily="34" charset="0"/>
                <a:hlinkClick r:id="rId4"/>
              </a:rPr>
              <a:t>https://online.stat.psu.edu/stat501/lesson/12/12.1</a:t>
            </a: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[5] </a:t>
            </a:r>
            <a:r>
              <a:rPr lang="en-US" sz="2800" dirty="0">
                <a:latin typeface="Bahnschrift SemiLight" panose="020B0502040204020203" pitchFamily="34" charset="0"/>
                <a:hlinkClick r:id="rId5"/>
              </a:rPr>
              <a:t>https://www.statology.org/heteroscedasticity-regression/</a:t>
            </a: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[6] </a:t>
            </a:r>
            <a:r>
              <a:rPr lang="en-US" sz="2800" dirty="0">
                <a:latin typeface="Bahnschrift SemiLight" panose="020B0502040204020203" pitchFamily="34" charset="0"/>
                <a:hlinkClick r:id="rId6"/>
              </a:rPr>
              <a:t>https://www.ics.uci.edu/~jutts/110/Lecture3.pdf</a:t>
            </a: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[7] </a:t>
            </a:r>
            <a:r>
              <a:rPr lang="en-US" sz="2800" dirty="0">
                <a:latin typeface="Bahnschrift SemiLight" panose="020B0502040204020203" pitchFamily="34" charset="0"/>
                <a:hlinkClick r:id="rId7"/>
              </a:rPr>
              <a:t>https://ebrary.net/1022/economics/detection_autocorrelation</a:t>
            </a: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[8] </a:t>
            </a:r>
            <a:r>
              <a:rPr lang="en-US" sz="2800" dirty="0">
                <a:latin typeface="Bahnschrift SemiLight" panose="020B0502040204020203" pitchFamily="34" charset="0"/>
                <a:hlinkClick r:id="rId8"/>
              </a:rPr>
              <a:t>https://www.statology.org/breusch-pagan-test/</a:t>
            </a: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[9] </a:t>
            </a:r>
            <a:r>
              <a:rPr lang="en-US" sz="2800" dirty="0">
                <a:latin typeface="Bahnschrift SemiLight" panose="020B0502040204020203" pitchFamily="34" charset="0"/>
                <a:hlinkClick r:id="rId9"/>
              </a:rPr>
              <a:t>http://www.statistics4u.info/fundstat_eng/ee_shapiro_wilk_test.html</a:t>
            </a:r>
            <a:endParaRPr lang="en-US" sz="2800" dirty="0"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Bahnschrift SemiLight" panose="020B0502040204020203" pitchFamily="34" charset="0"/>
              </a:rPr>
              <a:t>[10] </a:t>
            </a:r>
            <a:r>
              <a:rPr lang="en-US" sz="2800" dirty="0">
                <a:latin typeface="Bahnschrift SemiLight" panose="020B0502040204020203" pitchFamily="34" charset="0"/>
                <a:hlinkClick r:id="rId10"/>
              </a:rPr>
              <a:t>https://www.wikipedia.org/</a:t>
            </a:r>
            <a:endParaRPr lang="en-US" sz="28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111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896277" y="4023181"/>
            <a:ext cx="8495445" cy="1946944"/>
            <a:chOff x="0" y="0"/>
            <a:chExt cx="11327261" cy="2595925"/>
          </a:xfrm>
        </p:grpSpPr>
        <p:sp>
          <p:nvSpPr>
            <p:cNvPr id="5" name="TextBox 5"/>
            <p:cNvSpPr txBox="1"/>
            <p:nvPr/>
          </p:nvSpPr>
          <p:spPr>
            <a:xfrm>
              <a:off x="0" y="66675"/>
              <a:ext cx="11327261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FFFFFF"/>
                  </a:solidFill>
                  <a:latin typeface="Fira Sans Medium Bold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8225"/>
              <a:ext cx="11327261" cy="647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pc="-60">
                  <a:solidFill>
                    <a:srgbClr val="FFFFFF"/>
                  </a:solidFill>
                  <a:latin typeface="Fira Sans Medium"/>
                </a:rPr>
                <a:t>Feel free to approach us if you have any questions.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10">
            <a:extLst>
              <a:ext uri="{FF2B5EF4-FFF2-40B4-BE49-F238E27FC236}">
                <a16:creationId xmlns:a16="http://schemas.microsoft.com/office/drawing/2014/main" id="{7D86EB64-56BE-4BC6-8D39-261A25CAA91A}"/>
              </a:ext>
            </a:extLst>
          </p:cNvPr>
          <p:cNvGrpSpPr/>
          <p:nvPr/>
        </p:nvGrpSpPr>
        <p:grpSpPr>
          <a:xfrm rot="10800000">
            <a:off x="-1219200" y="8007568"/>
            <a:ext cx="21107400" cy="2622331"/>
            <a:chOff x="0" y="0"/>
            <a:chExt cx="47470215" cy="5372100"/>
          </a:xfrm>
        </p:grpSpPr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BE52D86-E55A-4958-B019-35282B93E1B0}"/>
                </a:ext>
              </a:extLst>
            </p:cNvPr>
            <p:cNvSpPr/>
            <p:nvPr/>
          </p:nvSpPr>
          <p:spPr>
            <a:xfrm>
              <a:off x="0" y="0"/>
              <a:ext cx="47470216" cy="5372100"/>
            </a:xfrm>
            <a:custGeom>
              <a:avLst/>
              <a:gdLst/>
              <a:ahLst/>
              <a:cxnLst/>
              <a:rect l="l" t="t" r="r" b="b"/>
              <a:pathLst>
                <a:path w="47470216" h="5372100">
                  <a:moveTo>
                    <a:pt x="4591954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919544" y="5372100"/>
                  </a:lnTo>
                  <a:lnTo>
                    <a:pt x="47470216" y="2686050"/>
                  </a:lnTo>
                  <a:lnTo>
                    <a:pt x="4591954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85800" y="109242"/>
            <a:ext cx="16427070" cy="1214812"/>
            <a:chOff x="54788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301149"/>
            <a:ext cx="1257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AMOUNT OF MATERIAL 3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2B2E24-2D1D-4FD6-A532-BE158C49466C}"/>
              </a:ext>
            </a:extLst>
          </p:cNvPr>
          <p:cNvSpPr txBox="1"/>
          <p:nvPr/>
        </p:nvSpPr>
        <p:spPr>
          <a:xfrm>
            <a:off x="7579680" y="8313151"/>
            <a:ext cx="3308350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Mean	:	55.46341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Q1	:	54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Q2	:	56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Q3	:	60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POP	:	71 to 76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/>
        </p:blipFill>
        <p:spPr>
          <a:xfrm>
            <a:off x="9036996" y="2095500"/>
            <a:ext cx="9094612" cy="5534311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4B0F2309-8455-410D-8CA3-B4F1E9E7BEC7}"/>
              </a:ext>
            </a:extLst>
          </p:cNvPr>
          <p:cNvSpPr txBox="1"/>
          <p:nvPr/>
        </p:nvSpPr>
        <p:spPr>
          <a:xfrm>
            <a:off x="13332597" y="7548322"/>
            <a:ext cx="473390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A3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FECA4-A6AE-4663-8FB7-67D663550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403309"/>
            <a:ext cx="8488256" cy="49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10">
            <a:extLst>
              <a:ext uri="{FF2B5EF4-FFF2-40B4-BE49-F238E27FC236}">
                <a16:creationId xmlns:a16="http://schemas.microsoft.com/office/drawing/2014/main" id="{7D86EB64-56BE-4BC6-8D39-261A25CAA91A}"/>
              </a:ext>
            </a:extLst>
          </p:cNvPr>
          <p:cNvGrpSpPr/>
          <p:nvPr/>
        </p:nvGrpSpPr>
        <p:grpSpPr>
          <a:xfrm rot="10800000">
            <a:off x="-1219200" y="8007568"/>
            <a:ext cx="21107400" cy="2622331"/>
            <a:chOff x="0" y="0"/>
            <a:chExt cx="47470215" cy="5372100"/>
          </a:xfrm>
        </p:grpSpPr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BE52D86-E55A-4958-B019-35282B93E1B0}"/>
                </a:ext>
              </a:extLst>
            </p:cNvPr>
            <p:cNvSpPr/>
            <p:nvPr/>
          </p:nvSpPr>
          <p:spPr>
            <a:xfrm>
              <a:off x="0" y="0"/>
              <a:ext cx="47470216" cy="5372100"/>
            </a:xfrm>
            <a:custGeom>
              <a:avLst/>
              <a:gdLst/>
              <a:ahLst/>
              <a:cxnLst/>
              <a:rect l="l" t="t" r="r" b="b"/>
              <a:pathLst>
                <a:path w="47470216" h="5372100">
                  <a:moveTo>
                    <a:pt x="4591954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919544" y="5372100"/>
                  </a:lnTo>
                  <a:lnTo>
                    <a:pt x="47470216" y="2686050"/>
                  </a:lnTo>
                  <a:lnTo>
                    <a:pt x="4591954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445054" y="-4222570"/>
            <a:ext cx="9150422" cy="6921093"/>
            <a:chOff x="0" y="0"/>
            <a:chExt cx="7102488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102488" cy="5372100"/>
            </a:xfrm>
            <a:custGeom>
              <a:avLst/>
              <a:gdLst/>
              <a:ahLst/>
              <a:cxnLst/>
              <a:rect l="l" t="t" r="r" b="b"/>
              <a:pathLst>
                <a:path w="7102488" h="5372100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-685800" y="109242"/>
            <a:ext cx="16427070" cy="1214812"/>
            <a:chOff x="54788" y="0"/>
            <a:chExt cx="21902760" cy="2269289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54788" y="0"/>
              <a:ext cx="21902760" cy="2269289"/>
              <a:chOff x="-129700" y="0"/>
              <a:chExt cx="51850513" cy="53721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-129700" y="0"/>
                <a:ext cx="51850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1850513" h="5372100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2372272" y="392753"/>
              <a:ext cx="17581451" cy="15504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  <a:spcBef>
                  <a:spcPct val="0"/>
                </a:spcBef>
              </a:pPr>
              <a:endParaRPr lang="en-US" sz="8000" u="none" dirty="0">
                <a:solidFill>
                  <a:srgbClr val="FFFFFF"/>
                </a:solidFill>
                <a:latin typeface="Fira Sans Medium Bold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DB74B71-B11F-40F5-AFEC-86D2E8E7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75520"/>
            <a:ext cx="1291408" cy="146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301149"/>
            <a:ext cx="1257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MANUFACTURING CONDITION RATING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7"/>
          <a:stretch/>
        </p:blipFill>
        <p:spPr>
          <a:xfrm>
            <a:off x="8763001" y="2136582"/>
            <a:ext cx="9525000" cy="5546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621F2D-80ED-459E-BE46-0535AAF4DA92}"/>
              </a:ext>
            </a:extLst>
          </p:cNvPr>
          <p:cNvSpPr txBox="1"/>
          <p:nvPr/>
        </p:nvSpPr>
        <p:spPr>
          <a:xfrm>
            <a:off x="7301251" y="8348008"/>
            <a:ext cx="33678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Mean	:	1.626571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Q1	:	1.50744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Q2	:	1.60358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Q3	:	1.72422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POP	:	71 to 74 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6CC975F-4581-40A6-B8B2-7D1F5C8217E0}"/>
              </a:ext>
            </a:extLst>
          </p:cNvPr>
          <p:cNvSpPr txBox="1"/>
          <p:nvPr/>
        </p:nvSpPr>
        <p:spPr>
          <a:xfrm>
            <a:off x="13332597" y="7548322"/>
            <a:ext cx="473390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Fira Sans Light"/>
              </a:rPr>
              <a:t>A4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347CE-E88F-4ADD-810F-100B859F1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89"/>
          <a:stretch/>
        </p:blipFill>
        <p:spPr>
          <a:xfrm>
            <a:off x="533400" y="2136582"/>
            <a:ext cx="8001001" cy="52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7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4474</TotalTime>
  <Words>2243</Words>
  <Application>Microsoft Office PowerPoint</Application>
  <PresentationFormat>Custom</PresentationFormat>
  <Paragraphs>579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Fira Sans Light</vt:lpstr>
      <vt:lpstr>Fira Sans Medium Bold</vt:lpstr>
      <vt:lpstr>Fira Sans Light Bold</vt:lpstr>
      <vt:lpstr>Calibri</vt:lpstr>
      <vt:lpstr>Fira Sans Medium</vt:lpstr>
      <vt:lpstr>Bahnschrift SemiLight</vt:lpstr>
      <vt:lpstr>Arial Unicode MS</vt:lpstr>
      <vt:lpstr>Fira Sans Bold Bold</vt:lpstr>
      <vt:lpstr>Times New Roman</vt:lpstr>
      <vt:lpstr>Arial</vt:lpstr>
      <vt:lpstr>Corbel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Adithya Tarun</cp:lastModifiedBy>
  <cp:revision>88</cp:revision>
  <dcterms:created xsi:type="dcterms:W3CDTF">2006-08-16T00:00:00Z</dcterms:created>
  <dcterms:modified xsi:type="dcterms:W3CDTF">2021-12-27T11:27:26Z</dcterms:modified>
  <dc:identifier>DAEy_9vT2Kw</dc:identifier>
</cp:coreProperties>
</file>